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9" r:id="rId2"/>
    <p:sldId id="281" r:id="rId3"/>
    <p:sldId id="344" r:id="rId4"/>
    <p:sldId id="307" r:id="rId5"/>
    <p:sldId id="314" r:id="rId6"/>
    <p:sldId id="302" r:id="rId7"/>
    <p:sldId id="320" r:id="rId8"/>
    <p:sldId id="324" r:id="rId9"/>
    <p:sldId id="321" r:id="rId10"/>
    <p:sldId id="328" r:id="rId11"/>
    <p:sldId id="327" r:id="rId12"/>
    <p:sldId id="326" r:id="rId13"/>
    <p:sldId id="329" r:id="rId14"/>
    <p:sldId id="325" r:id="rId15"/>
    <p:sldId id="330" r:id="rId16"/>
    <p:sldId id="323" r:id="rId17"/>
    <p:sldId id="331" r:id="rId18"/>
    <p:sldId id="297" r:id="rId19"/>
    <p:sldId id="343" r:id="rId2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6"/>
    <p:restoredTop sz="94720"/>
  </p:normalViewPr>
  <p:slideViewPr>
    <p:cSldViewPr snapToGrid="0" snapToObjects="1">
      <p:cViewPr varScale="1">
        <p:scale>
          <a:sx n="215" d="100"/>
          <a:sy n="215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D1456-C51D-5145-BF11-D8030E822CD7}" type="datetimeFigureOut">
              <a:rPr kumimoji="1" lang="ko-Kore-KR" altLang="en-US" smtClean="0"/>
              <a:t>2022. 5. 12.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D9DF4-1A53-C243-BACB-68471705505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4542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27368a767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27368a7673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127368a7673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25488-F376-F407-98B0-8148E1759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5ECBC3-7CE5-31EC-C06D-7216AEB05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5170D9-558D-F2BA-249D-0565BE1A4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93C4-7082-7C42-B175-1314823A9CDC}" type="datetimeFigureOut">
              <a:rPr kumimoji="1" lang="ko-Kore-KR" altLang="en-US" smtClean="0"/>
              <a:t>2022. 5. 12.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928A0A-3FE2-7BEB-E153-042DCBEB4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B70DFF-01EF-347F-66EE-298609B46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11AC3-F307-8C40-A485-E599D79D788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3429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3570A-D282-CA50-F0C8-5600B3C0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549199-BC45-7E8B-6805-5DC1C7FB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BF0A0-155B-E45C-3D2E-1B78F0CFA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93C4-7082-7C42-B175-1314823A9CDC}" type="datetimeFigureOut">
              <a:rPr kumimoji="1" lang="ko-Kore-KR" altLang="en-US" smtClean="0"/>
              <a:t>2022. 5. 12.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085375-4C77-B067-71AE-A3E5348B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327303-3C6C-4A69-F77D-B507A16F8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11AC3-F307-8C40-A485-E599D79D788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619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68BF637-91E4-D335-D9D3-4A4ED409DC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885AB3-B225-FA7E-0678-0455BEDB2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6F10C2-7002-CE3C-E1C3-81735699A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93C4-7082-7C42-B175-1314823A9CDC}" type="datetimeFigureOut">
              <a:rPr kumimoji="1" lang="ko-Kore-KR" altLang="en-US" smtClean="0"/>
              <a:t>2022. 5. 12.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B7D15-C845-B2D3-408F-6E009A27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22451-2FA7-9387-E9A7-4E415DF4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11AC3-F307-8C40-A485-E599D79D788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399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85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37541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2_제목 및 내용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411920" y="207747"/>
            <a:ext cx="11368160" cy="76216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675" cy="560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099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C37AB-0173-1B67-ADEA-7EAF5FFA1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CA1459-1818-DD46-830B-D010F05FE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944009-CAAE-1B3B-CE51-B30A7A4E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93C4-7082-7C42-B175-1314823A9CDC}" type="datetimeFigureOut">
              <a:rPr kumimoji="1" lang="ko-Kore-KR" altLang="en-US" smtClean="0"/>
              <a:t>2022. 5. 12.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30C4A1-1E21-72B0-B178-416531EC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BC11E4-2950-CE1E-3F2B-175DA68C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11AC3-F307-8C40-A485-E599D79D788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3695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EDF04-587F-0101-E815-6E772B70E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22769D-883B-D70A-3CCD-5A364734B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E62BA5-3EFA-0AF6-F6B2-0E13A8D7C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93C4-7082-7C42-B175-1314823A9CDC}" type="datetimeFigureOut">
              <a:rPr kumimoji="1" lang="ko-Kore-KR" altLang="en-US" smtClean="0"/>
              <a:t>2022. 5. 12.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2CCBB0-B09F-8B63-B8C2-F860B68F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8886DE-FB45-98AD-87F1-F36A2C14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11AC3-F307-8C40-A485-E599D79D788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9733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8E8B7-2991-1A02-3AA6-D918F29A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DB29DE-2BAA-A593-05EE-13C220141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238D50-DCC9-D9ED-413E-0FF2BCDF3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4B4B7-5717-A57E-6ECE-73938F7C5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93C4-7082-7C42-B175-1314823A9CDC}" type="datetimeFigureOut">
              <a:rPr kumimoji="1" lang="ko-Kore-KR" altLang="en-US" smtClean="0"/>
              <a:t>2022. 5. 12.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63C40-DE56-AC3A-A1E6-0B0BD2CA1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C195-4CB5-FDF4-2228-F4D0B08E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11AC3-F307-8C40-A485-E599D79D788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2028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609D7-56AF-A4FE-7B2A-E83562A7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D68429-9F6F-6968-3E18-2A5E966F5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3634F2-C558-981C-9DAD-9B85C66E4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54DDF3-693A-D59A-0C53-26ECB05490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722018-C802-F189-9106-B7D172796F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E59055-B0FD-A9F4-1A39-60EFE2D7D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93C4-7082-7C42-B175-1314823A9CDC}" type="datetimeFigureOut">
              <a:rPr kumimoji="1" lang="ko-Kore-KR" altLang="en-US" smtClean="0"/>
              <a:t>2022. 5. 12.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4C1E97-EEF7-42C2-34AB-952663F8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7C90C8-65EE-B692-93C6-7D8E59BB7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11AC3-F307-8C40-A485-E599D79D788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874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B5149-09C3-72FC-61E0-16EEF9B0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3BC526-2687-8ABA-70D8-1B1541D20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93C4-7082-7C42-B175-1314823A9CDC}" type="datetimeFigureOut">
              <a:rPr kumimoji="1" lang="ko-Kore-KR" altLang="en-US" smtClean="0"/>
              <a:t>2022. 5. 12.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7C4C6E-A47C-493C-4754-C305ABA18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08C9F9-6768-BBED-1F62-DCDCDFB7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11AC3-F307-8C40-A485-E599D79D788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878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7AD82D-776D-916C-C3F9-7E7D7A536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93C4-7082-7C42-B175-1314823A9CDC}" type="datetimeFigureOut">
              <a:rPr kumimoji="1" lang="ko-Kore-KR" altLang="en-US" smtClean="0"/>
              <a:t>2022. 5. 12.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C68805-984A-B2C9-B180-7B2E1AF6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7000F9-0BCF-3FE9-1500-4EA8AAF4F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11AC3-F307-8C40-A485-E599D79D788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9065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BDACA-1D75-A005-13FE-F076121C6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43D2F9-E210-2218-F620-290E5C92E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2877EC-9B5E-9E1C-505D-A1DEA8615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D05210-19D9-2864-1900-2DFDC61B9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93C4-7082-7C42-B175-1314823A9CDC}" type="datetimeFigureOut">
              <a:rPr kumimoji="1" lang="ko-Kore-KR" altLang="en-US" smtClean="0"/>
              <a:t>2022. 5. 12.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69FFA-B704-A51C-1CC0-CF4C59AB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15C156-9081-328D-251D-BDBB88718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11AC3-F307-8C40-A485-E599D79D788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0172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2AB54-CBD6-6E63-7265-A6C018424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5A4F3B-7F14-20CA-C061-D087B7ED0E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E72F7F-91DE-BEBF-3EE9-E784FD847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C734EA-23F8-A92E-F0B5-5AAFEF018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93C4-7082-7C42-B175-1314823A9CDC}" type="datetimeFigureOut">
              <a:rPr kumimoji="1" lang="ko-Kore-KR" altLang="en-US" smtClean="0"/>
              <a:t>2022. 5. 12.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124A30-0637-300A-FFBD-059070400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F2A98A-0CFB-1A7B-CA56-6772A2B5E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11AC3-F307-8C40-A485-E599D79D788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5321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3A88E9-42C7-7024-757E-7E201E9CC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C2D753-5297-4B34-45A7-2CF8A104E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0B847B-400E-1850-5980-83E0F040C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693C4-7082-7C42-B175-1314823A9CDC}" type="datetimeFigureOut">
              <a:rPr kumimoji="1" lang="ko-Kore-KR" altLang="en-US" smtClean="0"/>
              <a:t>2022. 5. 12.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5F10A-8866-0844-AE6E-D100409BB5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04D6BB-3AD3-1871-88D9-90EB403F4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11AC3-F307-8C40-A485-E599D79D788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091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NUL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459340"/>
            <a:ext cx="12192000" cy="2387600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solidFill>
                  <a:srgbClr val="2E75B6"/>
                </a:solidFill>
              </a:rPr>
              <a:t>AES </a:t>
            </a:r>
            <a:r>
              <a:rPr lang="ko-KR" altLang="en-US" sz="4800" b="1" dirty="0">
                <a:solidFill>
                  <a:srgbClr val="2E75B6"/>
                </a:solidFill>
              </a:rPr>
              <a:t>양자</a:t>
            </a:r>
            <a:r>
              <a:rPr lang="en-US" altLang="ko-KR" sz="4800" b="1" dirty="0">
                <a:solidFill>
                  <a:srgbClr val="2E75B6"/>
                </a:solidFill>
              </a:rPr>
              <a:t> </a:t>
            </a:r>
            <a:r>
              <a:rPr lang="ko-KR" altLang="en-US" sz="4800" b="1" dirty="0">
                <a:solidFill>
                  <a:srgbClr val="2E75B6"/>
                </a:solidFill>
              </a:rPr>
              <a:t>회로 구현 동향</a:t>
            </a:r>
            <a:endParaRPr lang="ko-KR" alt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B25503-0B4D-914A-8611-3A7478C4F07B}"/>
              </a:ext>
            </a:extLst>
          </p:cNvPr>
          <p:cNvSpPr txBox="1"/>
          <p:nvPr/>
        </p:nvSpPr>
        <p:spPr>
          <a:xfrm>
            <a:off x="3702996" y="4219575"/>
            <a:ext cx="489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장경배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김현지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송경주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양유진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임세진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</a:rPr>
              <a:t>서화정</a:t>
            </a:r>
            <a:endParaRPr kumimoji="1" lang="ko-Kore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1993D3-E9AB-2047-942A-EDEF0C3AC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9" y="1156572"/>
            <a:ext cx="4273222" cy="21346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3A8C3F-B0ED-EA48-81A5-5E8DBB04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313" y="2996852"/>
            <a:ext cx="3921437" cy="35192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6E1951-1BC5-CA4D-85FE-D3229194C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035" y="4558025"/>
            <a:ext cx="4700544" cy="21004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C3B23A53-692F-8F49-B7EF-CADD80E3C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Langenberg’s</a:t>
            </a:r>
            <a:r>
              <a:rPr lang="en-US" altLang="ko-Kore-KR" dirty="0"/>
              <a:t> Implementation(2020)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EF85F4-9466-3D4B-A798-0F3C96052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451" y="1322759"/>
            <a:ext cx="5170598" cy="1321244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3C91836-A451-474D-8817-19CFC0E764B8}"/>
              </a:ext>
            </a:extLst>
          </p:cNvPr>
          <p:cNvCxnSpPr/>
          <p:nvPr/>
        </p:nvCxnSpPr>
        <p:spPr>
          <a:xfrm>
            <a:off x="5799551" y="2662792"/>
            <a:ext cx="84119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6875AC-0087-D649-A88D-D1090986A8D5}"/>
              </a:ext>
            </a:extLst>
          </p:cNvPr>
          <p:cNvSpPr/>
          <p:nvPr/>
        </p:nvSpPr>
        <p:spPr>
          <a:xfrm>
            <a:off x="6763699" y="3171492"/>
            <a:ext cx="4256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ym typeface="Wingdings" pitchFamily="2" charset="2"/>
              </a:rPr>
              <a:t>Input 8-qubit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: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15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ancilla +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8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ouptut</a:t>
            </a:r>
            <a:endParaRPr kumimoji="1"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B7B6A-9F8C-A04D-9D2A-9AE4F0556389}"/>
              </a:ext>
            </a:extLst>
          </p:cNvPr>
          <p:cNvSpPr txBox="1"/>
          <p:nvPr/>
        </p:nvSpPr>
        <p:spPr>
          <a:xfrm>
            <a:off x="6895578" y="2837145"/>
            <a:ext cx="105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Result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5E1B94-B839-1342-BEE6-2A4A33732A1C}"/>
              </a:ext>
            </a:extLst>
          </p:cNvPr>
          <p:cNvSpPr txBox="1"/>
          <p:nvPr/>
        </p:nvSpPr>
        <p:spPr>
          <a:xfrm>
            <a:off x="576833" y="222389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C86F0C-007A-CB40-8FF9-A67301E9CAE7}"/>
              </a:ext>
            </a:extLst>
          </p:cNvPr>
          <p:cNvSpPr txBox="1"/>
          <p:nvPr/>
        </p:nvSpPr>
        <p:spPr>
          <a:xfrm>
            <a:off x="2915024" y="4040857"/>
            <a:ext cx="35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2.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673CD1-858C-F44E-BEA0-FC3CCED2CDD9}"/>
              </a:ext>
            </a:extLst>
          </p:cNvPr>
          <p:cNvSpPr txBox="1"/>
          <p:nvPr/>
        </p:nvSpPr>
        <p:spPr>
          <a:xfrm>
            <a:off x="6584002" y="5350575"/>
            <a:ext cx="35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3.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29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4A37FD-0F8E-2144-97B6-7BCF3A4B6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22" y="1605465"/>
            <a:ext cx="11083636" cy="5104891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8D3FFF2-7569-D54E-A3EE-66802377C89C}"/>
              </a:ext>
            </a:extLst>
          </p:cNvPr>
          <p:cNvSpPr/>
          <p:nvPr/>
        </p:nvSpPr>
        <p:spPr>
          <a:xfrm>
            <a:off x="2877542" y="3587141"/>
            <a:ext cx="8480747" cy="25146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AB6E0-8F58-B141-80D8-5116B60D0458}"/>
              </a:ext>
            </a:extLst>
          </p:cNvPr>
          <p:cNvSpPr txBox="1"/>
          <p:nvPr/>
        </p:nvSpPr>
        <p:spPr>
          <a:xfrm>
            <a:off x="330501" y="1063226"/>
            <a:ext cx="34478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Circuit Structure(AES-256)</a:t>
            </a:r>
            <a:endParaRPr kumimoji="1" lang="ko-Kore-KR" altLang="en-US" sz="2200" dirty="0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7C0CCE4D-80AA-DD4F-B8A3-3024A8A53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Langenberg’s</a:t>
            </a:r>
            <a:r>
              <a:rPr lang="en-US" altLang="ko-Kore-KR" dirty="0"/>
              <a:t> Implementation(2020)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7418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259121-8122-1646-ABC2-D8F3FC91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75" y="1800372"/>
            <a:ext cx="11083636" cy="32572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29113BC-BB29-B94C-A50E-965466750C4A}"/>
              </a:ext>
            </a:extLst>
          </p:cNvPr>
          <p:cNvSpPr/>
          <p:nvPr/>
        </p:nvSpPr>
        <p:spPr>
          <a:xfrm>
            <a:off x="8969053" y="2217419"/>
            <a:ext cx="975360" cy="96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F0E4F-5411-FC48-9E73-D0B5B7B8AFBE}"/>
              </a:ext>
            </a:extLst>
          </p:cNvPr>
          <p:cNvSpPr/>
          <p:nvPr/>
        </p:nvSpPr>
        <p:spPr>
          <a:xfrm>
            <a:off x="5982013" y="3962399"/>
            <a:ext cx="838200" cy="937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E74274-8FFF-B740-AF7F-5EEBC5B93DB7}"/>
              </a:ext>
            </a:extLst>
          </p:cNvPr>
          <p:cNvSpPr/>
          <p:nvPr/>
        </p:nvSpPr>
        <p:spPr>
          <a:xfrm>
            <a:off x="5562913" y="2225039"/>
            <a:ext cx="838200" cy="9372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38D5FF-F717-A44A-A88B-D1EEF00EF8E8}"/>
              </a:ext>
            </a:extLst>
          </p:cNvPr>
          <p:cNvSpPr/>
          <p:nvPr/>
        </p:nvSpPr>
        <p:spPr>
          <a:xfrm>
            <a:off x="3863653" y="3962399"/>
            <a:ext cx="838200" cy="9372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제목 6">
            <a:extLst>
              <a:ext uri="{FF2B5EF4-FFF2-40B4-BE49-F238E27FC236}">
                <a16:creationId xmlns:a16="http://schemas.microsoft.com/office/drawing/2014/main" id="{2671D5C1-0A03-6F4A-9FCA-35735555C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Langenberg’s</a:t>
            </a:r>
            <a:r>
              <a:rPr lang="en-US" altLang="ko-Kore-KR" dirty="0"/>
              <a:t> Implementation(2020)</a:t>
            </a:r>
            <a:endParaRPr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58B1C-9662-1D49-9225-22DF45A3EBB4}"/>
              </a:ext>
            </a:extLst>
          </p:cNvPr>
          <p:cNvSpPr txBox="1"/>
          <p:nvPr/>
        </p:nvSpPr>
        <p:spPr>
          <a:xfrm>
            <a:off x="330501" y="1257380"/>
            <a:ext cx="11800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Result</a:t>
            </a:r>
            <a:endParaRPr kumimoji="1" lang="ko-Kore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579600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11603A-429F-B44A-B0E9-D9512A044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62" y="1386726"/>
            <a:ext cx="4461496" cy="2644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제목 6">
            <a:extLst>
              <a:ext uri="{FF2B5EF4-FFF2-40B4-BE49-F238E27FC236}">
                <a16:creationId xmlns:a16="http://schemas.microsoft.com/office/drawing/2014/main" id="{6F6F0749-6872-5A41-8DCF-583BF6A1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/>
              <a:t>Zou’s Implementation(ASIACRYPT 2020)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67CA89-D6C8-1E49-8C27-BB3410315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973" y="1602220"/>
            <a:ext cx="5170598" cy="24285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804403-6487-4E4D-8BED-1A88E8DD651D}"/>
              </a:ext>
            </a:extLst>
          </p:cNvPr>
          <p:cNvSpPr txBox="1"/>
          <p:nvPr/>
        </p:nvSpPr>
        <p:spPr>
          <a:xfrm>
            <a:off x="10327708" y="2096625"/>
            <a:ext cx="563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 err="1">
                <a:solidFill>
                  <a:srgbClr val="FF0000"/>
                </a:solidFill>
              </a:rPr>
              <a:t>Grassl</a:t>
            </a:r>
            <a:endParaRPr kumimoji="1" lang="en-US" altLang="ko-Kore-KR" sz="1200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F11FDD-B333-E842-8143-42C411A20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311" y="4347462"/>
            <a:ext cx="8327300" cy="1816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D5C2065-788E-7842-980C-E14FC45F26D8}"/>
              </a:ext>
            </a:extLst>
          </p:cNvPr>
          <p:cNvSpPr/>
          <p:nvPr/>
        </p:nvSpPr>
        <p:spPr>
          <a:xfrm>
            <a:off x="10328832" y="2450543"/>
            <a:ext cx="9106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200" dirty="0" err="1">
                <a:solidFill>
                  <a:srgbClr val="FF0000"/>
                </a:solidFill>
              </a:rPr>
              <a:t>Langenberg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CB1DEB-EE20-974C-B12C-4BD115B2339A}"/>
              </a:ext>
            </a:extLst>
          </p:cNvPr>
          <p:cNvSpPr/>
          <p:nvPr/>
        </p:nvSpPr>
        <p:spPr>
          <a:xfrm>
            <a:off x="6325644" y="2160520"/>
            <a:ext cx="300624" cy="693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26000E-B08D-0042-8D1C-0291DAFBB390}"/>
                  </a:ext>
                </a:extLst>
              </p:cNvPr>
              <p:cNvSpPr txBox="1"/>
              <p:nvPr/>
            </p:nvSpPr>
            <p:spPr>
              <a:xfrm>
                <a:off x="3171435" y="6268362"/>
                <a:ext cx="5575052" cy="344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00" b="1" dirty="0"/>
                  <a:t>Zig-zag </a:t>
                </a:r>
                <a:r>
                  <a:rPr kumimoji="1" lang="ko-KR" altLang="en-US" sz="1600" b="1" dirty="0"/>
                  <a:t>방식 개선</a:t>
                </a:r>
                <a:r>
                  <a:rPr kumimoji="1" lang="en-US" altLang="ko-KR" sz="1600" b="1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  <m:t>𝑺𝒃𝒐𝒙</m:t>
                        </m:r>
                      </m:e>
                      <m:sup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kumimoji="1" lang="ko-Kore-KR" altLang="en-US" sz="1600" b="1" dirty="0"/>
                  <a:t>에</a:t>
                </a:r>
                <a:r>
                  <a:rPr kumimoji="1" lang="ko-KR" altLang="en-US" sz="1600" b="1" dirty="0"/>
                  <a:t> 대한</a:t>
                </a:r>
                <a:r>
                  <a:rPr kumimoji="1" lang="en-US" altLang="ko-KR" sz="1600" b="1" dirty="0"/>
                  <a:t> </a:t>
                </a:r>
                <a:r>
                  <a:rPr kumimoji="1" lang="ko-KR" altLang="en-US" sz="1600" b="1" dirty="0"/>
                  <a:t>양자 회로를 구현하면 가능</a:t>
                </a:r>
                <a:endParaRPr kumimoji="1" lang="ko-Kore-KR" altLang="en-US" sz="1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26000E-B08D-0042-8D1C-0291DAFBB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435" y="6268362"/>
                <a:ext cx="5575052" cy="344133"/>
              </a:xfrm>
              <a:prstGeom prst="rect">
                <a:avLst/>
              </a:prstGeom>
              <a:blipFill>
                <a:blip r:embed="rId5"/>
                <a:stretch>
                  <a:fillRect l="-455" t="-3571" b="-25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949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DC1B8DDD-0CEE-C945-8AC1-F474686FD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/>
              <a:t>AES Implementations(2016~2020)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475044-F8B8-B541-BA34-33CA1C5F97E1}"/>
              </a:ext>
            </a:extLst>
          </p:cNvPr>
          <p:cNvSpPr txBox="1"/>
          <p:nvPr/>
        </p:nvSpPr>
        <p:spPr>
          <a:xfrm>
            <a:off x="338203" y="1346548"/>
            <a:ext cx="735226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대부분 </a:t>
            </a:r>
            <a:r>
              <a:rPr kumimoji="1" lang="ko-KR" altLang="en-US" dirty="0" err="1"/>
              <a:t>큐비트</a:t>
            </a:r>
            <a:r>
              <a:rPr kumimoji="1" lang="ko-KR" altLang="en-US" dirty="0"/>
              <a:t> 수를 줄이는 방식의 구현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Grassl</a:t>
            </a:r>
            <a:r>
              <a:rPr kumimoji="1" lang="ko-KR" altLang="en-US" dirty="0"/>
              <a:t>을 제외한 모두 </a:t>
            </a:r>
            <a:r>
              <a:rPr kumimoji="1" lang="en-US" altLang="ko-KR" dirty="0"/>
              <a:t>bit-slicing</a:t>
            </a:r>
            <a:r>
              <a:rPr kumimoji="1" lang="ko-KR" altLang="en-US" dirty="0"/>
              <a:t> 방식의 </a:t>
            </a:r>
            <a:r>
              <a:rPr kumimoji="1" lang="en-US" altLang="ko-KR" dirty="0" err="1"/>
              <a:t>Sbox</a:t>
            </a:r>
            <a:r>
              <a:rPr kumimoji="1" lang="ko-KR" altLang="en-US" dirty="0"/>
              <a:t> 구현을 양자 회로로 이식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2016~2020</a:t>
            </a:r>
            <a:r>
              <a:rPr kumimoji="1" lang="ko-KR" altLang="en-US" dirty="0"/>
              <a:t>의 구현들은 많은 양자 게이트와 높은 회로 </a:t>
            </a:r>
            <a:r>
              <a:rPr kumimoji="1" lang="en-US" altLang="ko-KR" dirty="0"/>
              <a:t>depth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A65F58-28CE-1D40-AF7C-83419FC45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61235"/>
            <a:ext cx="4273222" cy="23239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C0F683-CC63-3640-9A44-17C4F55C3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238" y="2961502"/>
            <a:ext cx="3912669" cy="16113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3097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>
            <a:extLst>
              <a:ext uri="{FF2B5EF4-FFF2-40B4-BE49-F238E27FC236}">
                <a16:creationId xmlns:a16="http://schemas.microsoft.com/office/drawing/2014/main" id="{1A2F84AC-78D8-1148-A02D-482F9F332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Jaques’s</a:t>
            </a:r>
            <a:r>
              <a:rPr lang="en-US" altLang="ko-Kore-KR" dirty="0"/>
              <a:t> Implementation(EUROCRYPT 2020)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463D0F-CC6A-CC4E-A54F-40B6B4DDD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38" y="1299935"/>
            <a:ext cx="4273222" cy="1763331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5CF5A5-98FE-DA43-A6BE-915B5590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4" y="3170065"/>
            <a:ext cx="5170598" cy="26586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34CDE83-BEC8-B94E-8CC3-3A75D2028D1D}"/>
              </a:ext>
            </a:extLst>
          </p:cNvPr>
          <p:cNvSpPr/>
          <p:nvPr/>
        </p:nvSpPr>
        <p:spPr>
          <a:xfrm>
            <a:off x="636037" y="1244093"/>
            <a:ext cx="5379929" cy="473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C7DFFC6-5EB0-474A-AD3A-0C439C31635A}"/>
              </a:ext>
            </a:extLst>
          </p:cNvPr>
          <p:cNvCxnSpPr/>
          <p:nvPr/>
        </p:nvCxnSpPr>
        <p:spPr>
          <a:xfrm>
            <a:off x="4575473" y="3674142"/>
            <a:ext cx="120249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22AFF6A-B06A-4C47-986E-129FFF81F435}"/>
              </a:ext>
            </a:extLst>
          </p:cNvPr>
          <p:cNvCxnSpPr>
            <a:cxnSpLocks/>
          </p:cNvCxnSpPr>
          <p:nvPr/>
        </p:nvCxnSpPr>
        <p:spPr>
          <a:xfrm>
            <a:off x="775911" y="3820279"/>
            <a:ext cx="11628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18466DA2-D7A1-FA44-A960-BAB57770CDBC}"/>
              </a:ext>
            </a:extLst>
          </p:cNvPr>
          <p:cNvCxnSpPr>
            <a:cxnSpLocks/>
          </p:cNvCxnSpPr>
          <p:nvPr/>
        </p:nvCxnSpPr>
        <p:spPr>
          <a:xfrm>
            <a:off x="775911" y="3972679"/>
            <a:ext cx="274111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631795-E9DC-804B-BD12-8575768971E9}"/>
                  </a:ext>
                </a:extLst>
              </p:cNvPr>
              <p:cNvSpPr txBox="1"/>
              <p:nvPr/>
            </p:nvSpPr>
            <p:spPr>
              <a:xfrm>
                <a:off x="6357465" y="1157262"/>
                <a:ext cx="5178982" cy="39806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b="1" dirty="0">
                    <a:solidFill>
                      <a:schemeClr val="accent1"/>
                    </a:solidFill>
                  </a:rPr>
                  <a:t>가장</a:t>
                </a:r>
                <a:r>
                  <a:rPr kumimoji="1" lang="ko-KR" altLang="en-US" b="1" dirty="0">
                    <a:solidFill>
                      <a:schemeClr val="accent1"/>
                    </a:solidFill>
                  </a:rPr>
                  <a:t> 좋은 </a:t>
                </a:r>
                <a:r>
                  <a:rPr kumimoji="1" lang="en-US" altLang="ko-KR" b="1" dirty="0">
                    <a:solidFill>
                      <a:schemeClr val="accent1"/>
                    </a:solidFill>
                  </a:rPr>
                  <a:t>AES </a:t>
                </a:r>
                <a:r>
                  <a:rPr kumimoji="1" lang="ko-KR" altLang="en-US" b="1" dirty="0">
                    <a:solidFill>
                      <a:schemeClr val="accent1"/>
                    </a:solidFill>
                  </a:rPr>
                  <a:t>구현 결과를 제시</a:t>
                </a:r>
                <a:r>
                  <a:rPr kumimoji="1" lang="en-US" altLang="ko-KR" b="1" dirty="0">
                    <a:solidFill>
                      <a:schemeClr val="accent1"/>
                    </a:solidFill>
                  </a:rPr>
                  <a:t> (AES-128 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R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𝟏𝟓𝟕</m:t>
                        </m:r>
                      </m:sup>
                    </m:sSup>
                  </m:oMath>
                </a14:m>
                <a:r>
                  <a:rPr kumimoji="1" lang="en-US" altLang="ko-KR" b="1" dirty="0">
                    <a:solidFill>
                      <a:schemeClr val="accent1"/>
                    </a:solidFill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낮은 </a:t>
                </a:r>
                <a:r>
                  <a:rPr kumimoji="1" lang="en-US" altLang="ko-KR" dirty="0"/>
                  <a:t>depth,</a:t>
                </a:r>
                <a:r>
                  <a:rPr kumimoji="1" lang="ko-KR" altLang="en-US" dirty="0"/>
                  <a:t> 적은 양자 게이트</a:t>
                </a: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/>
                  <a:t>큐비트를</a:t>
                </a:r>
                <a:r>
                  <a:rPr kumimoji="1" lang="ko-KR" altLang="en-US" dirty="0"/>
                  <a:t> 더 쓰긴 함</a:t>
                </a: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Pipeline </a:t>
                </a:r>
                <a:r>
                  <a:rPr kumimoji="1" lang="ko-KR" altLang="en-US" dirty="0"/>
                  <a:t>방식의 구현</a:t>
                </a: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다음 </a:t>
                </a:r>
                <a:r>
                  <a:rPr kumimoji="1" lang="en-US" altLang="ko-KR" dirty="0" err="1"/>
                  <a:t>Sbox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구현 선택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수식 변경 </a:t>
                </a:r>
                <a:r>
                  <a:rPr kumimoji="1" lang="en-US" altLang="ko-KR" dirty="0"/>
                  <a:t>X</a:t>
                </a: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ko-Kore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631795-E9DC-804B-BD12-85757689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65" y="1157262"/>
                <a:ext cx="5178982" cy="3980642"/>
              </a:xfrm>
              <a:prstGeom prst="rect">
                <a:avLst/>
              </a:prstGeom>
              <a:blipFill>
                <a:blip r:embed="rId4"/>
                <a:stretch>
                  <a:fillRect l="-733" t="-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B8965979-812D-B242-A008-B493F371F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169" y="2369597"/>
            <a:ext cx="2684656" cy="19865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544E18-1B77-2C48-8E27-887186DA3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781" y="4816960"/>
            <a:ext cx="3531590" cy="19205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4327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>
            <a:extLst>
              <a:ext uri="{FF2B5EF4-FFF2-40B4-BE49-F238E27FC236}">
                <a16:creationId xmlns:a16="http://schemas.microsoft.com/office/drawing/2014/main" id="{B12CA0C1-5AAC-6241-9EF0-BF69C768B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Jaques’s</a:t>
            </a:r>
            <a:r>
              <a:rPr lang="en-US" altLang="ko-Kore-KR" dirty="0"/>
              <a:t> Implementation(EUROCRYPT 2020)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4EBD76-78B5-2449-BFCB-2066EDE03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4" y="1527211"/>
            <a:ext cx="6882066" cy="1950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74C419-4389-A648-9011-62DA0EF7E02D}"/>
                  </a:ext>
                </a:extLst>
              </p:cNvPr>
              <p:cNvSpPr txBox="1"/>
              <p:nvPr/>
            </p:nvSpPr>
            <p:spPr>
              <a:xfrm>
                <a:off x="557719" y="1203590"/>
                <a:ext cx="8643713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Oracle cost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 err="1"/>
                  <a:t>FwAES</a:t>
                </a:r>
                <a:r>
                  <a:rPr kumimoji="1" lang="en-US" altLang="ko-KR" dirty="0"/>
                  <a:t>,</a:t>
                </a:r>
                <a:r>
                  <a:rPr kumimoji="1" lang="en-US" altLang="ko-Kore-KR" dirty="0"/>
                  <a:t> </a:t>
                </a:r>
                <a:r>
                  <a:rPr kumimoji="1" lang="en-US" altLang="ko-Kore-KR" dirty="0" err="1"/>
                  <a:t>FwAES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†</m:t>
                    </m:r>
                  </m:oMath>
                </a14:m>
                <a:r>
                  <a:rPr kumimoji="1" lang="en-US" altLang="ko-Kore-KR" dirty="0"/>
                  <a:t> </a:t>
                </a:r>
                <a:r>
                  <a:rPr kumimoji="1" lang="ko-Kore-KR" altLang="en-US" dirty="0"/>
                  <a:t>를 포함한 비용</a:t>
                </a:r>
                <a:r>
                  <a:rPr kumimoji="1" lang="en-US" altLang="ko-Kore-KR" dirty="0"/>
                  <a:t>, </a:t>
                </a:r>
                <a:r>
                  <a:rPr kumimoji="1" lang="ko-Kore-KR" altLang="en-US" dirty="0">
                    <a:solidFill>
                      <a:schemeClr val="accent1"/>
                    </a:solidFill>
                  </a:rPr>
                  <a:t>매우 낮은 </a:t>
                </a:r>
                <a:r>
                  <a:rPr kumimoji="1" lang="en-US" altLang="ko-Kore-KR" dirty="0">
                    <a:solidFill>
                      <a:schemeClr val="accent1"/>
                    </a:solidFill>
                  </a:rPr>
                  <a:t>depth, gates</a:t>
                </a:r>
                <a:r>
                  <a:rPr kumimoji="1" lang="ko-Kore-KR" altLang="en-US" dirty="0"/>
                  <a:t>에 비해 합리적인</a:t>
                </a:r>
                <a:r>
                  <a:rPr kumimoji="1" lang="en-US" altLang="ko-Kore-KR" dirty="0"/>
                  <a:t>? </a:t>
                </a:r>
                <a:r>
                  <a:rPr kumimoji="1" lang="ko-Kore-KR" altLang="en-US" dirty="0"/>
                  <a:t>큐비트 수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74C419-4389-A648-9011-62DA0EF7E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19" y="1203590"/>
                <a:ext cx="8643713" cy="2862322"/>
              </a:xfrm>
              <a:prstGeom prst="rect">
                <a:avLst/>
              </a:prstGeom>
              <a:blipFill>
                <a:blip r:embed="rId3"/>
                <a:stretch>
                  <a:fillRect l="-440" t="-881" b="-22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44C269D1-A032-D948-AB1E-A97842CDE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745" y="4299592"/>
            <a:ext cx="4700544" cy="20169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C39F2BC-A5C2-5F44-8AB2-84B9AEA9D90D}"/>
              </a:ext>
            </a:extLst>
          </p:cNvPr>
          <p:cNvSpPr/>
          <p:nvPr/>
        </p:nvSpPr>
        <p:spPr>
          <a:xfrm>
            <a:off x="2368371" y="4211282"/>
            <a:ext cx="2151748" cy="2150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7C5516-8DC0-4640-8784-2715C1EBF22F}"/>
              </a:ext>
            </a:extLst>
          </p:cNvPr>
          <p:cNvSpPr/>
          <p:nvPr/>
        </p:nvSpPr>
        <p:spPr>
          <a:xfrm>
            <a:off x="6314558" y="1962802"/>
            <a:ext cx="481834" cy="716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0500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8CD0DC-EF52-0944-9D01-F25072F7B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30" y="1556839"/>
            <a:ext cx="8327300" cy="2836409"/>
          </a:xfrm>
          <a:prstGeom prst="rect">
            <a:avLst/>
          </a:prstGeom>
        </p:spPr>
      </p:pic>
      <p:sp>
        <p:nvSpPr>
          <p:cNvPr id="5" name="제목 6">
            <a:extLst>
              <a:ext uri="{FF2B5EF4-FFF2-40B4-BE49-F238E27FC236}">
                <a16:creationId xmlns:a16="http://schemas.microsoft.com/office/drawing/2014/main" id="{04469E67-CA68-B04F-95E2-492127FF7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Jaques’s</a:t>
            </a:r>
            <a:r>
              <a:rPr lang="en-US" altLang="ko-Kore-KR" dirty="0"/>
              <a:t> Implementation(EUROCRYPT 2020)</a:t>
            </a:r>
            <a:endParaRPr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3C95C7-5E41-B249-8F4A-64A7657F03DB}"/>
              </a:ext>
            </a:extLst>
          </p:cNvPr>
          <p:cNvSpPr/>
          <p:nvPr/>
        </p:nvSpPr>
        <p:spPr>
          <a:xfrm>
            <a:off x="7743216" y="2660724"/>
            <a:ext cx="583659" cy="283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33DA26-A7EF-A740-897A-B0892EF69FC6}"/>
              </a:ext>
            </a:extLst>
          </p:cNvPr>
          <p:cNvSpPr/>
          <p:nvPr/>
        </p:nvSpPr>
        <p:spPr>
          <a:xfrm>
            <a:off x="7756185" y="3343075"/>
            <a:ext cx="583659" cy="283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E34A22-2D9D-0E45-9A17-6449CB74C0F7}"/>
              </a:ext>
            </a:extLst>
          </p:cNvPr>
          <p:cNvSpPr/>
          <p:nvPr/>
        </p:nvSpPr>
        <p:spPr>
          <a:xfrm>
            <a:off x="7759428" y="4001311"/>
            <a:ext cx="583659" cy="283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116709-EC64-6C4F-BA38-DE84D40A5706}"/>
              </a:ext>
            </a:extLst>
          </p:cNvPr>
          <p:cNvSpPr txBox="1"/>
          <p:nvPr/>
        </p:nvSpPr>
        <p:spPr>
          <a:xfrm>
            <a:off x="9636868" y="2352947"/>
            <a:ext cx="626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chemeClr val="accent1"/>
                </a:solidFill>
              </a:rPr>
              <a:t>Grassl</a:t>
            </a:r>
            <a:endParaRPr kumimoji="1" lang="ko-Kore-KR" altLang="en-US" sz="1400" dirty="0">
              <a:solidFill>
                <a:schemeClr val="accent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BF7DB24-AD1A-4346-A979-9F13AA83ED9A}"/>
              </a:ext>
            </a:extLst>
          </p:cNvPr>
          <p:cNvCxnSpPr/>
          <p:nvPr/>
        </p:nvCxnSpPr>
        <p:spPr>
          <a:xfrm>
            <a:off x="9267217" y="2516222"/>
            <a:ext cx="369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037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24" name="Google Shape;624;p63"/>
              <p:cNvSpPr txBox="1"/>
              <p:nvPr/>
            </p:nvSpPr>
            <p:spPr>
              <a:xfrm>
                <a:off x="232375" y="1180725"/>
                <a:ext cx="11727300" cy="5103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228600" lvl="0" indent="-2921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:r>
                  <a:rPr lang="ko-KR" altLang="en-US" sz="2200" b="1" dirty="0">
                    <a:solidFill>
                      <a:schemeClr val="dk1"/>
                    </a:solidFill>
                  </a:rPr>
                  <a:t>물론 큐비트 수는 여전히 중요하지만</a:t>
                </a:r>
                <a:r>
                  <a:rPr lang="en-US" altLang="ko-KR" sz="2200" b="1" dirty="0">
                    <a:solidFill>
                      <a:schemeClr val="dk1"/>
                    </a:solidFill>
                  </a:rPr>
                  <a:t>, </a:t>
                </a:r>
                <a:r>
                  <a:rPr lang="en" altLang="ko" sz="2200" b="1" dirty="0">
                    <a:solidFill>
                      <a:schemeClr val="dk1"/>
                    </a:solidFill>
                  </a:rPr>
                  <a:t>Depth </a:t>
                </a:r>
                <a:r>
                  <a:rPr lang="ko-KR" altLang="en-US" sz="2200" b="1" dirty="0">
                    <a:solidFill>
                      <a:schemeClr val="dk1"/>
                    </a:solidFill>
                  </a:rPr>
                  <a:t>최적화를 고려한 양자 구현이 중요</a:t>
                </a:r>
              </a:p>
              <a:p>
                <a:pPr marL="2286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 sz="2200" dirty="0">
                  <a:solidFill>
                    <a:schemeClr val="dk1"/>
                  </a:solidFill>
                </a:endParaRPr>
              </a:p>
              <a:p>
                <a:pPr marL="228600" lvl="0" indent="-2921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:r>
                  <a:rPr lang="en" altLang="ko" sz="2200" b="1" dirty="0">
                    <a:solidFill>
                      <a:schemeClr val="dk1"/>
                    </a:solidFill>
                  </a:rPr>
                  <a:t>NIST </a:t>
                </a:r>
                <a:r>
                  <a:rPr lang="ko-KR" altLang="en-US" sz="2200" b="1" dirty="0">
                    <a:solidFill>
                      <a:schemeClr val="dk1"/>
                    </a:solidFill>
                  </a:rPr>
                  <a:t>양자 후 보안 요구사항 문서</a:t>
                </a:r>
                <a:r>
                  <a:rPr lang="ko-KR" altLang="en-US" sz="2200" dirty="0">
                    <a:solidFill>
                      <a:schemeClr val="dk1"/>
                    </a:solidFill>
                  </a:rPr>
                  <a:t>에서는</a:t>
                </a:r>
                <a:r>
                  <a:rPr lang="ko-KR" altLang="en-US" sz="2200" b="1" dirty="0">
                    <a:solidFill>
                      <a:schemeClr val="dk1"/>
                    </a:solidFill>
                  </a:rPr>
                  <a:t> </a:t>
                </a:r>
                <a:r>
                  <a:rPr lang="en" altLang="ko" sz="2200" b="1" dirty="0">
                    <a:solidFill>
                      <a:schemeClr val="dk1"/>
                    </a:solidFill>
                  </a:rPr>
                  <a:t>AES</a:t>
                </a:r>
                <a:r>
                  <a:rPr lang="ko-KR" altLang="en-US" sz="2200" b="1" dirty="0">
                    <a:solidFill>
                      <a:schemeClr val="dk1"/>
                    </a:solidFill>
                  </a:rPr>
                  <a:t>를 공격하기 위한 양자 비용</a:t>
                </a:r>
                <a:r>
                  <a:rPr lang="ko-KR" altLang="en-US" sz="2200" dirty="0">
                    <a:solidFill>
                      <a:schemeClr val="dk1"/>
                    </a:solidFill>
                  </a:rPr>
                  <a:t>을 </a:t>
                </a:r>
                <a:r>
                  <a:rPr lang="ko-KR" altLang="en-US" sz="2200" b="1" dirty="0">
                    <a:solidFill>
                      <a:schemeClr val="dk1"/>
                    </a:solidFill>
                  </a:rPr>
                  <a:t>양자 후 보안 레벨 평가의 기준으로 활용</a:t>
                </a:r>
                <a:r>
                  <a:rPr lang="ko-KR" altLang="en-US" sz="2200" dirty="0">
                    <a:solidFill>
                      <a:schemeClr val="dk1"/>
                    </a:solidFill>
                  </a:rPr>
                  <a:t>하고 있음</a:t>
                </a:r>
              </a:p>
              <a:p>
                <a:pPr marL="2286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 sz="1000" dirty="0">
                  <a:solidFill>
                    <a:schemeClr val="dk1"/>
                  </a:solidFill>
                </a:endParaRPr>
              </a:p>
              <a:p>
                <a:pPr marL="685800" lvl="1" indent="-2667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Char char="•"/>
                </a:pPr>
                <a:r>
                  <a:rPr lang="en" altLang="ko" sz="2200" b="1" dirty="0">
                    <a:solidFill>
                      <a:schemeClr val="dk1"/>
                    </a:solidFill>
                  </a:rPr>
                  <a:t>Grass et al.</a:t>
                </a:r>
                <a:r>
                  <a:rPr lang="ko-KR" altLang="en-US" sz="2200" b="1" dirty="0">
                    <a:solidFill>
                      <a:schemeClr val="dk1"/>
                    </a:solidFill>
                  </a:rPr>
                  <a:t>의 </a:t>
                </a:r>
                <a:r>
                  <a:rPr lang="en-US" altLang="ko-KR" sz="2200" b="1" dirty="0">
                    <a:solidFill>
                      <a:schemeClr val="dk1"/>
                    </a:solidFill>
                  </a:rPr>
                  <a:t>16</a:t>
                </a:r>
                <a:r>
                  <a:rPr lang="ko-KR" altLang="en-US" sz="2200" b="1" dirty="0">
                    <a:solidFill>
                      <a:schemeClr val="dk1"/>
                    </a:solidFill>
                  </a:rPr>
                  <a:t>년도에 추정한 </a:t>
                </a:r>
                <a:r>
                  <a:rPr lang="en" altLang="ko" sz="2200" b="1" dirty="0">
                    <a:solidFill>
                      <a:schemeClr val="dk1"/>
                    </a:solidFill>
                  </a:rPr>
                  <a:t>AES </a:t>
                </a:r>
                <a:r>
                  <a:rPr lang="ko-KR" altLang="en-US" sz="2200" b="1" dirty="0">
                    <a:solidFill>
                      <a:schemeClr val="dk1"/>
                    </a:solidFill>
                  </a:rPr>
                  <a:t>양자 공격 비용이 메트릭으로</a:t>
                </a:r>
                <a:r>
                  <a:rPr lang="ko-KR" altLang="en-US" sz="2200" dirty="0">
                    <a:solidFill>
                      <a:schemeClr val="dk1"/>
                    </a:solidFill>
                  </a:rPr>
                  <a:t> 사용되고 있음</a:t>
                </a:r>
              </a:p>
              <a:p>
                <a:pPr marL="1143000" lvl="2" indent="-266700">
                  <a:buClr>
                    <a:schemeClr val="dk1"/>
                  </a:buClr>
                  <a:buSzPts val="2400"/>
                  <a:buChar char="•"/>
                </a:pPr>
                <a:r>
                  <a:rPr lang="ko-KR" altLang="en-US" sz="2200" dirty="0">
                    <a:solidFill>
                      <a:schemeClr val="dk1"/>
                    </a:solidFill>
                  </a:rPr>
                  <a:t>해당 연구에서 추정한 공격 비용은 </a:t>
                </a:r>
                <a:r>
                  <a:rPr lang="ko-KR" altLang="en-US" sz="2200" b="1" dirty="0">
                    <a:solidFill>
                      <a:srgbClr val="FF0000"/>
                    </a:solidFill>
                  </a:rPr>
                  <a:t>현시점에서 보면 너무 높음</a:t>
                </a:r>
                <a:r>
                  <a:rPr lang="en-US" altLang="ko-KR" sz="2200" b="1" dirty="0">
                    <a:solidFill>
                      <a:schemeClr val="dk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𝟏𝟕𝟎</m:t>
                        </m:r>
                      </m:sup>
                    </m:sSup>
                    <m:r>
                      <a:rPr lang="en-US" altLang="ko-KR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200" b="1" dirty="0">
                  <a:solidFill>
                    <a:srgbClr val="FF0000"/>
                  </a:solidFill>
                </a:endParaRPr>
              </a:p>
              <a:p>
                <a:pPr marL="6858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 sz="2200" b="1" dirty="0">
                  <a:solidFill>
                    <a:schemeClr val="dk1"/>
                  </a:solidFill>
                </a:endParaRPr>
              </a:p>
              <a:p>
                <a:pPr marL="685800" lvl="1" indent="-266700">
                  <a:buClr>
                    <a:schemeClr val="dk1"/>
                  </a:buClr>
                  <a:buSzPts val="2400"/>
                  <a:buChar char="•"/>
                </a:pPr>
                <a:r>
                  <a:rPr lang="en" altLang="ko" sz="2200" b="1" dirty="0">
                    <a:solidFill>
                      <a:srgbClr val="2E75B5"/>
                    </a:solidFill>
                  </a:rPr>
                  <a:t>NIST</a:t>
                </a:r>
                <a:r>
                  <a:rPr lang="ko-KR" altLang="en-US" sz="2200" b="1" dirty="0">
                    <a:solidFill>
                      <a:srgbClr val="2E75B5"/>
                    </a:solidFill>
                  </a:rPr>
                  <a:t>는</a:t>
                </a:r>
                <a:r>
                  <a:rPr lang="ko-KR" altLang="en-US" sz="2200" dirty="0">
                    <a:solidFill>
                      <a:schemeClr val="dk1"/>
                    </a:solidFill>
                  </a:rPr>
                  <a:t> 해당 기준</a:t>
                </a:r>
                <a:r>
                  <a:rPr lang="en-US" altLang="ko-KR" sz="2200" dirty="0">
                    <a:solidFill>
                      <a:schemeClr val="dk1"/>
                    </a:solidFill>
                  </a:rPr>
                  <a:t>(</a:t>
                </a:r>
                <a:r>
                  <a:rPr lang="ko-KR" altLang="en-US" sz="2200" dirty="0">
                    <a:solidFill>
                      <a:schemeClr val="dk1"/>
                    </a:solidFill>
                  </a:rPr>
                  <a:t>비용</a:t>
                </a:r>
                <a:r>
                  <a:rPr lang="en-US" altLang="ko-KR" sz="2200" dirty="0">
                    <a:solidFill>
                      <a:schemeClr val="dk1"/>
                    </a:solidFill>
                  </a:rPr>
                  <a:t>)</a:t>
                </a:r>
                <a:r>
                  <a:rPr lang="ko-KR" altLang="en-US" sz="2200" dirty="0">
                    <a:solidFill>
                      <a:schemeClr val="dk1"/>
                    </a:solidFill>
                  </a:rPr>
                  <a:t>은 </a:t>
                </a:r>
                <a:r>
                  <a:rPr lang="ko-KR" altLang="en-US" sz="2200" b="1" dirty="0">
                    <a:solidFill>
                      <a:schemeClr val="dk1"/>
                    </a:solidFill>
                  </a:rPr>
                  <a:t>보수적으로 추정된 것</a:t>
                </a:r>
                <a:r>
                  <a:rPr lang="ko-KR" altLang="en-US" sz="2200" dirty="0">
                    <a:solidFill>
                      <a:schemeClr val="dk1"/>
                    </a:solidFill>
                  </a:rPr>
                  <a:t>이며 추후</a:t>
                </a:r>
                <a:r>
                  <a:rPr lang="en-US" altLang="ko-KR" sz="2200" dirty="0">
                    <a:solidFill>
                      <a:schemeClr val="dk1"/>
                    </a:solidFill>
                  </a:rPr>
                  <a:t>, </a:t>
                </a:r>
                <a:r>
                  <a:rPr lang="ko-KR" altLang="en-US" sz="2200" b="1" dirty="0">
                    <a:solidFill>
                      <a:schemeClr val="dk1"/>
                    </a:solidFill>
                  </a:rPr>
                  <a:t>공격 비용을 크게 감소시키는 결과가 발표된다면</a:t>
                </a:r>
                <a:r>
                  <a:rPr lang="ko-KR" altLang="en-US" sz="2200" dirty="0">
                    <a:solidFill>
                      <a:schemeClr val="dk1"/>
                    </a:solidFill>
                  </a:rPr>
                  <a:t> </a:t>
                </a:r>
                <a:r>
                  <a:rPr lang="en-US" altLang="ko-KR" sz="2200" b="1" dirty="0">
                    <a:solidFill>
                      <a:schemeClr val="accent1"/>
                    </a:solidFill>
                  </a:rPr>
                  <a:t>(Eurocrypt</a:t>
                </a:r>
                <a:r>
                  <a:rPr lang="ko-KR" altLang="en-US" sz="2200" b="1" dirty="0">
                    <a:solidFill>
                      <a:schemeClr val="accent1"/>
                    </a:solidFill>
                  </a:rPr>
                  <a:t>의</a:t>
                </a:r>
                <a14:m>
                  <m:oMath xmlns:m="http://schemas.openxmlformats.org/officeDocument/2006/math">
                    <m:r>
                      <a:rPr lang="ko-KR" altLang="en-US" sz="22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sz="2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𝟏𝟓𝟕</m:t>
                        </m:r>
                      </m:sup>
                    </m:sSup>
                  </m:oMath>
                </a14:m>
                <a:r>
                  <a:rPr lang="en-US" altLang="ko-KR" sz="2200" b="1" dirty="0">
                    <a:solidFill>
                      <a:schemeClr val="accent1"/>
                    </a:solidFill>
                  </a:rPr>
                  <a:t>)</a:t>
                </a:r>
                <a:r>
                  <a:rPr lang="ko-KR" altLang="en-US" sz="2200" dirty="0">
                    <a:solidFill>
                      <a:schemeClr val="dk1"/>
                    </a:solidFill>
                  </a:rPr>
                  <a:t>이는 </a:t>
                </a:r>
                <a:r>
                  <a:rPr lang="ko-KR" altLang="en-US" sz="2200" b="1" dirty="0">
                    <a:solidFill>
                      <a:schemeClr val="dk1"/>
                    </a:solidFill>
                  </a:rPr>
                  <a:t>더욱 보수적으로 평가되어야 한다</a:t>
                </a:r>
                <a:r>
                  <a:rPr lang="ko-KR" altLang="en-US" sz="2200" dirty="0">
                    <a:solidFill>
                      <a:schemeClr val="dk1"/>
                    </a:solidFill>
                  </a:rPr>
                  <a:t> 언급 </a:t>
                </a:r>
                <a:r>
                  <a:rPr lang="en-US" altLang="ko-KR" sz="2200" b="1" dirty="0">
                    <a:solidFill>
                      <a:schemeClr val="dk1"/>
                    </a:solidFill>
                  </a:rPr>
                  <a:t>(2016</a:t>
                </a:r>
                <a:r>
                  <a:rPr lang="ko-KR" altLang="en-US" sz="2200" b="1" dirty="0">
                    <a:solidFill>
                      <a:schemeClr val="dk1"/>
                    </a:solidFill>
                  </a:rPr>
                  <a:t>년도 문서</a:t>
                </a:r>
                <a:r>
                  <a:rPr lang="en-US" altLang="ko-KR" sz="2200" b="1" dirty="0">
                    <a:solidFill>
                      <a:schemeClr val="dk1"/>
                    </a:solidFill>
                  </a:rPr>
                  <a:t>)</a:t>
                </a:r>
                <a:endParaRPr lang="ko-KR" altLang="en-US" sz="2200" b="1" dirty="0">
                  <a:solidFill>
                    <a:schemeClr val="dk1"/>
                  </a:solidFill>
                </a:endParaRPr>
              </a:p>
              <a:p>
                <a:pPr marL="6858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 sz="2200" dirty="0">
                  <a:solidFill>
                    <a:schemeClr val="dk1"/>
                  </a:solidFill>
                </a:endParaRPr>
              </a:p>
              <a:p>
                <a:pPr marL="685800" lvl="1" indent="-2667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Char char="•"/>
                </a:pPr>
                <a:r>
                  <a:rPr lang="en" altLang="ko" sz="2200" b="1" dirty="0">
                    <a:solidFill>
                      <a:srgbClr val="2E75B5"/>
                    </a:solidFill>
                  </a:rPr>
                  <a:t>NIST</a:t>
                </a:r>
                <a:r>
                  <a:rPr lang="ko-KR" altLang="en-US" sz="2200" b="1" dirty="0">
                    <a:solidFill>
                      <a:srgbClr val="2E75B5"/>
                    </a:solidFill>
                  </a:rPr>
                  <a:t>는</a:t>
                </a:r>
                <a:r>
                  <a:rPr lang="ko-KR" altLang="en-US" sz="2200" dirty="0">
                    <a:solidFill>
                      <a:schemeClr val="dk1"/>
                    </a:solidFill>
                  </a:rPr>
                  <a:t> 양자 공격의 복잡도를 평가하는데 있어 </a:t>
                </a:r>
                <a:r>
                  <a:rPr lang="en" altLang="ko" sz="2200" b="1" dirty="0">
                    <a:solidFill>
                      <a:srgbClr val="FF0000"/>
                    </a:solidFill>
                  </a:rPr>
                  <a:t>Grover </a:t>
                </a:r>
                <a:r>
                  <a:rPr lang="ko-KR" altLang="en-US" sz="2200" b="1" dirty="0">
                    <a:solidFill>
                      <a:srgbClr val="FF0000"/>
                    </a:solidFill>
                  </a:rPr>
                  <a:t>알고리즘의 회로 반복으로 인한</a:t>
                </a:r>
                <a:r>
                  <a:rPr lang="ko-KR" altLang="en-US" sz="2200" dirty="0">
                    <a:solidFill>
                      <a:schemeClr val="dk1"/>
                    </a:solidFill>
                  </a:rPr>
                  <a:t> </a:t>
                </a:r>
                <a:r>
                  <a:rPr lang="ko-KR" altLang="en-US" sz="2200" b="1" dirty="0">
                    <a:solidFill>
                      <a:srgbClr val="FF0000"/>
                    </a:solidFill>
                  </a:rPr>
                  <a:t>극심한 </a:t>
                </a:r>
                <a:r>
                  <a:rPr lang="en" altLang="ko" sz="2200" b="1" dirty="0">
                    <a:solidFill>
                      <a:srgbClr val="FF0000"/>
                    </a:solidFill>
                  </a:rPr>
                  <a:t>Depth</a:t>
                </a:r>
                <a:r>
                  <a:rPr lang="ko-KR" altLang="en-US" sz="2200" b="1" dirty="0">
                    <a:solidFill>
                      <a:srgbClr val="FF0000"/>
                    </a:solidFill>
                  </a:rPr>
                  <a:t>를 고려</a:t>
                </a:r>
                <a:r>
                  <a:rPr lang="ko-KR" altLang="en-US" sz="2200" dirty="0">
                    <a:solidFill>
                      <a:schemeClr val="dk1"/>
                    </a:solidFill>
                  </a:rPr>
                  <a:t>하고 있음</a:t>
                </a:r>
                <a:r>
                  <a:rPr lang="ko-KR" alt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2200" b="1" dirty="0">
                    <a:solidFill>
                      <a:srgbClr val="FF0000"/>
                    </a:solidFill>
                  </a:rPr>
                  <a:t>(</a:t>
                </a:r>
                <a:r>
                  <a:rPr lang="ko-KR" altLang="en-US" sz="2200" b="1" dirty="0">
                    <a:solidFill>
                      <a:srgbClr val="FF0000"/>
                    </a:solidFill>
                  </a:rPr>
                  <a:t>큐비트는 고려 </a:t>
                </a:r>
                <a:r>
                  <a:rPr lang="en" altLang="ko" sz="2200" b="1" dirty="0">
                    <a:solidFill>
                      <a:srgbClr val="FF0000"/>
                    </a:solidFill>
                  </a:rPr>
                  <a:t>X)</a:t>
                </a:r>
                <a:endParaRPr lang="en" sz="2200" b="1" dirty="0">
                  <a:solidFill>
                    <a:srgbClr val="FF0000"/>
                  </a:solidFill>
                </a:endParaRPr>
              </a:p>
              <a:p>
                <a:pPr marL="1143000" lvl="2" indent="-2667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Char char="•"/>
                </a:pPr>
                <a:r>
                  <a:rPr lang="ko-KR" altLang="en-US" sz="2200" b="1" dirty="0">
                    <a:solidFill>
                      <a:schemeClr val="dk1"/>
                    </a:solidFill>
                  </a:rPr>
                  <a:t>공격 비용</a:t>
                </a:r>
                <a:r>
                  <a:rPr lang="ko-KR" altLang="en-US" sz="2200" dirty="0">
                    <a:solidFill>
                      <a:schemeClr val="dk1"/>
                    </a:solidFill>
                  </a:rPr>
                  <a:t> </a:t>
                </a:r>
                <a:r>
                  <a:rPr lang="ko-KR" altLang="en-US" sz="2200" b="1" dirty="0">
                    <a:solidFill>
                      <a:schemeClr val="dk1"/>
                    </a:solidFill>
                  </a:rPr>
                  <a:t> </a:t>
                </a:r>
                <a:r>
                  <a:rPr lang="en-US" altLang="ko-KR" sz="2200" b="1" dirty="0">
                    <a:solidFill>
                      <a:schemeClr val="dk1"/>
                    </a:solidFill>
                  </a:rPr>
                  <a:t>= (</a:t>
                </a:r>
                <a:r>
                  <a:rPr lang="ko-KR" altLang="en-US" sz="2200" b="1" dirty="0">
                    <a:solidFill>
                      <a:schemeClr val="dk1"/>
                    </a:solidFill>
                  </a:rPr>
                  <a:t>양자 게이트 수 </a:t>
                </a:r>
                <a:r>
                  <a:rPr lang="en" altLang="ko" sz="2200" b="1" dirty="0">
                    <a:solidFill>
                      <a:schemeClr val="dk1"/>
                    </a:solidFill>
                  </a:rPr>
                  <a:t>X Depth)</a:t>
                </a:r>
                <a:endParaRPr sz="2200" b="1" dirty="0">
                  <a:solidFill>
                    <a:schemeClr val="dk1"/>
                  </a:solidFill>
                </a:endParaRPr>
              </a:p>
            </p:txBody>
          </p:sp>
        </mc:Choice>
        <mc:Fallback>
          <p:sp>
            <p:nvSpPr>
              <p:cNvPr id="624" name="Google Shape;624;p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75" y="1180725"/>
                <a:ext cx="11727300" cy="5103675"/>
              </a:xfrm>
              <a:prstGeom prst="rect">
                <a:avLst/>
              </a:prstGeom>
              <a:blipFill>
                <a:blip r:embed="rId3"/>
                <a:stretch>
                  <a:fillRect l="-1082" t="-1990" b="-9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5" name="Google Shape;625;p63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2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/>
              <a:t>Improved AES Quantum Circuit (Ours)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3DB444-56B0-E54A-9EE4-D970340A84B7}"/>
              </a:ext>
            </a:extLst>
          </p:cNvPr>
          <p:cNvSpPr/>
          <p:nvPr/>
        </p:nvSpPr>
        <p:spPr>
          <a:xfrm>
            <a:off x="304800" y="142875"/>
            <a:ext cx="11639550" cy="1047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6AE7D-0366-1D4E-8071-FE2C82B4FBE4}"/>
              </a:ext>
            </a:extLst>
          </p:cNvPr>
          <p:cNvSpPr txBox="1"/>
          <p:nvPr/>
        </p:nvSpPr>
        <p:spPr>
          <a:xfrm>
            <a:off x="4259414" y="2959640"/>
            <a:ext cx="371127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500" dirty="0"/>
              <a:t>감사합니다</a:t>
            </a:r>
            <a:endParaRPr kumimoji="1" lang="ko-Kore-KR" altLang="en-US" sz="5500" dirty="0"/>
          </a:p>
        </p:txBody>
      </p:sp>
    </p:spTree>
    <p:extLst>
      <p:ext uri="{BB962C8B-B14F-4D97-AF65-F5344CB8AC3E}">
        <p14:creationId xmlns:p14="http://schemas.microsoft.com/office/powerpoint/2010/main" val="336877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2961D-0559-42AD-9E6F-56DC28D2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Quantum Computer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77569-177F-154C-8E8F-0F41EAAD72A9}"/>
              </a:ext>
            </a:extLst>
          </p:cNvPr>
          <p:cNvSpPr txBox="1"/>
          <p:nvPr/>
        </p:nvSpPr>
        <p:spPr>
          <a:xfrm>
            <a:off x="255804" y="1104213"/>
            <a:ext cx="112746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/>
              <a:t>Quantum Computer</a:t>
            </a:r>
            <a:r>
              <a:rPr kumimoji="1" lang="ko-KR" altLang="en-US" sz="2400" b="1" dirty="0"/>
              <a:t> </a:t>
            </a:r>
            <a:r>
              <a:rPr kumimoji="1" lang="en-US" altLang="ko-KR" sz="2400" dirty="0"/>
              <a:t>?</a:t>
            </a:r>
            <a:endParaRPr kumimoji="1" lang="en-US" altLang="ko-Kore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400" b="1" dirty="0"/>
              <a:t>양자 역학을 적용한 컴퓨터</a:t>
            </a:r>
            <a:endParaRPr kumimoji="1" lang="en-US" altLang="ko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특정 문제에 대해 고전 컴퓨터보다 </a:t>
            </a:r>
            <a:r>
              <a:rPr kumimoji="1" lang="ko-KR" altLang="en-US" sz="2400" b="1" dirty="0"/>
              <a:t>월등한 계산 능력</a:t>
            </a:r>
            <a:r>
              <a:rPr kumimoji="1" lang="ko-KR" altLang="en-US" sz="2400" dirty="0"/>
              <a:t>을 가짐</a:t>
            </a:r>
            <a:endParaRPr kumimoji="1"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국제 대기업 및 국가 규모에서 양자 컴퓨터 개발에 투자 중</a:t>
            </a:r>
            <a:endParaRPr kumimoji="1" lang="en-US" altLang="ko-K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srgbClr val="FF0000"/>
                </a:solidFill>
              </a:rPr>
              <a:t>IBM, Google,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2400" dirty="0">
                <a:solidFill>
                  <a:srgbClr val="FF0000"/>
                </a:solidFill>
              </a:rPr>
              <a:t>Honeywell</a:t>
            </a:r>
            <a:r>
              <a:rPr kumimoji="1" lang="en-US" altLang="ko-KR" sz="2400" dirty="0"/>
              <a:t>, </a:t>
            </a:r>
            <a:r>
              <a:rPr kumimoji="1" lang="en-US" altLang="ko-KR" sz="2400" b="1" dirty="0">
                <a:solidFill>
                  <a:schemeClr val="accent1"/>
                </a:solidFill>
              </a:rPr>
              <a:t>Amazon, Microsoft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등</a:t>
            </a:r>
            <a:endParaRPr kumimoji="1" lang="en-US" altLang="ko-Kore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sz="2400" dirty="0"/>
          </a:p>
        </p:txBody>
      </p:sp>
      <p:pic>
        <p:nvPicPr>
          <p:cNvPr id="12" name="Picture 4" descr="세상 바꿀 양자컴퓨터, 구글이 진짜 개발했을까?">
            <a:extLst>
              <a:ext uri="{FF2B5EF4-FFF2-40B4-BE49-F238E27FC236}">
                <a16:creationId xmlns:a16="http://schemas.microsoft.com/office/drawing/2014/main" id="{C3F71519-FBBB-104C-9A2B-7FFAA5EF3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3"/>
          <a:stretch/>
        </p:blipFill>
        <p:spPr bwMode="auto">
          <a:xfrm>
            <a:off x="586139" y="3315876"/>
            <a:ext cx="5665058" cy="31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295FC5-9950-1A47-8216-BACEF1570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980" y="3373821"/>
            <a:ext cx="5517003" cy="308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31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E6DC20-C7EB-2043-89B8-A1901504D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33" y="2287091"/>
            <a:ext cx="5199358" cy="371482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9562893-9538-4A4D-9321-6E6F41171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Quantum Algorithm 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F3A692-7522-364C-820D-AAAE049ED936}"/>
              </a:ext>
            </a:extLst>
          </p:cNvPr>
          <p:cNvSpPr txBox="1"/>
          <p:nvPr/>
        </p:nvSpPr>
        <p:spPr>
          <a:xfrm>
            <a:off x="430392" y="1200723"/>
            <a:ext cx="1108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ore-KR" altLang="en-US" sz="2400" dirty="0"/>
              <a:t>양자</a:t>
            </a:r>
            <a:r>
              <a:rPr kumimoji="1" lang="ko-KR" altLang="en-US" sz="2400" dirty="0"/>
              <a:t> 컴퓨터는 관측 전까지는 모든 것이 확률로 존재</a:t>
            </a:r>
            <a:endParaRPr kumimoji="1"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이러한 확률들을 제어하여 원하는 솔루션을 얻기 위해</a:t>
            </a:r>
            <a:r>
              <a:rPr kumimoji="1" lang="en-US" altLang="ko-KR" sz="2400" dirty="0"/>
              <a:t>,</a:t>
            </a:r>
            <a:r>
              <a:rPr kumimoji="1" lang="ko-KR" altLang="en-US" sz="2400" b="1" dirty="0"/>
              <a:t> 양자 알고리즘</a:t>
            </a:r>
            <a:r>
              <a:rPr kumimoji="1" lang="ko-KR" altLang="en-US" sz="2400" dirty="0"/>
              <a:t>을 사용</a:t>
            </a:r>
            <a:endParaRPr kumimoji="1" lang="en-US" altLang="ko-Kore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lvl="1"/>
            <a:endParaRPr kumimoji="1" lang="en-US" altLang="ko-K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FEFF2-3EC8-814E-B5BF-0DA3EFE6FBE7}"/>
              </a:ext>
            </a:extLst>
          </p:cNvPr>
          <p:cNvSpPr txBox="1"/>
          <p:nvPr/>
        </p:nvSpPr>
        <p:spPr>
          <a:xfrm>
            <a:off x="3007883" y="6188657"/>
            <a:ext cx="5595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Quantum Computer + Quantum Algorithm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45738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E29B5-EA9A-4401-9308-574281FD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현대 암호의 위기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3462B3-B959-43B1-9924-A85718891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1154248"/>
            <a:ext cx="12191999" cy="4703331"/>
          </a:xfrm>
        </p:spPr>
        <p:txBody>
          <a:bodyPr/>
          <a:lstStyle/>
          <a:p>
            <a:r>
              <a:rPr lang="ko-KR" altLang="en-US" b="1" dirty="0"/>
              <a:t>현대 암호시스템의 상황</a:t>
            </a:r>
            <a:endParaRPr lang="en-US" altLang="ko-KR" b="1" dirty="0"/>
          </a:p>
          <a:p>
            <a:pPr lvl="1"/>
            <a:r>
              <a:rPr lang="ko-KR" altLang="en-US" b="1" dirty="0"/>
              <a:t>암호는 기존 컴퓨터상의 난제를 기반으로 만들어짐</a:t>
            </a:r>
            <a:endParaRPr lang="en-US" altLang="ko-KR" b="1" dirty="0"/>
          </a:p>
          <a:p>
            <a:pPr lvl="1"/>
            <a:r>
              <a:rPr lang="ko-KR" altLang="en-US" b="1" dirty="0"/>
              <a:t>기존 컴퓨터상에서의 난제를 양자 컴퓨터가 매우 빠르게 해결</a:t>
            </a:r>
            <a:endParaRPr lang="en-US" altLang="ko-KR" b="1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1B8D180-AF3B-462C-9F61-C0B78DA09FE1}"/>
              </a:ext>
            </a:extLst>
          </p:cNvPr>
          <p:cNvGraphicFramePr>
            <a:graphicFrameLocks noGrp="1"/>
          </p:cNvGraphicFramePr>
          <p:nvPr/>
        </p:nvGraphicFramePr>
        <p:xfrm>
          <a:off x="517239" y="2731416"/>
          <a:ext cx="11157521" cy="280780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64282">
                  <a:extLst>
                    <a:ext uri="{9D8B030D-6E8A-4147-A177-3AD203B41FA5}">
                      <a16:colId xmlns:a16="http://schemas.microsoft.com/office/drawing/2014/main" val="4229366842"/>
                    </a:ext>
                  </a:extLst>
                </a:gridCol>
                <a:gridCol w="2864675">
                  <a:extLst>
                    <a:ext uri="{9D8B030D-6E8A-4147-A177-3AD203B41FA5}">
                      <a16:colId xmlns:a16="http://schemas.microsoft.com/office/drawing/2014/main" val="3273701608"/>
                    </a:ext>
                  </a:extLst>
                </a:gridCol>
                <a:gridCol w="2764282">
                  <a:extLst>
                    <a:ext uri="{9D8B030D-6E8A-4147-A177-3AD203B41FA5}">
                      <a16:colId xmlns:a16="http://schemas.microsoft.com/office/drawing/2014/main" val="1668081378"/>
                    </a:ext>
                  </a:extLst>
                </a:gridCol>
                <a:gridCol w="2764282">
                  <a:extLst>
                    <a:ext uri="{9D8B030D-6E8A-4147-A177-3AD203B41FA5}">
                      <a16:colId xmlns:a16="http://schemas.microsoft.com/office/drawing/2014/main" val="359149763"/>
                    </a:ext>
                  </a:extLst>
                </a:gridCol>
              </a:tblGrid>
              <a:tr h="401115">
                <a:tc>
                  <a:txBody>
                    <a:bodyPr/>
                    <a:lstStyle/>
                    <a:p>
                      <a:pPr algn="ctr"/>
                      <a:r>
                        <a:rPr lang="ko-KR" altLang="en-US" i="0"/>
                        <a:t>대분류</a:t>
                      </a:r>
                      <a:endParaRPr lang="ko-Kore-KR" alt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소분류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목적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양자컴퓨터의 영향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350742"/>
                  </a:ext>
                </a:extLst>
              </a:tr>
              <a:tr h="401115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대칭키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/>
                        <a:t>AES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암호화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키 길이 증가 필요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605024"/>
                  </a:ext>
                </a:extLst>
              </a:tr>
              <a:tr h="401115"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/>
                        <a:t>SHA-2, SHA-3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해싱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출력 길이 증가 필요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631767"/>
                  </a:ext>
                </a:extLst>
              </a:tr>
              <a:tr h="401115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공개키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/>
                        <a:t>RSA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서명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키교환</a:t>
                      </a:r>
                      <a:endParaRPr lang="ko-Kore-KR" alt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더 이상 안전하지 않음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617339"/>
                  </a:ext>
                </a:extLst>
              </a:tr>
              <a:tr h="401115"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/>
                        <a:t>ECDSA, ECDH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서명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키교환</a:t>
                      </a:r>
                      <a:endParaRPr lang="ko-Kore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3665270"/>
                  </a:ext>
                </a:extLst>
              </a:tr>
              <a:tr h="401115"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/>
                        <a:t>DSA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서명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키교환</a:t>
                      </a:r>
                      <a:endParaRPr lang="ko-Kore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1744302"/>
                  </a:ext>
                </a:extLst>
              </a:tr>
              <a:tr h="401115"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/>
                        <a:t>Diffie Hellman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키교환</a:t>
                      </a:r>
                      <a:endParaRPr lang="ko-Kore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9169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445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8406DA-AC5E-5547-A2D0-9EC82626EBC1}"/>
              </a:ext>
            </a:extLst>
          </p:cNvPr>
          <p:cNvSpPr/>
          <p:nvPr/>
        </p:nvSpPr>
        <p:spPr>
          <a:xfrm>
            <a:off x="515349" y="260988"/>
            <a:ext cx="1100429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3500" dirty="0"/>
              <a:t>Quantum Brute force Attack</a:t>
            </a:r>
            <a:endParaRPr lang="ko-Kore-KR" altLang="en-US" sz="35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6279EF-CC70-6040-A818-49DFEB5EA3D2}"/>
              </a:ext>
            </a:extLst>
          </p:cNvPr>
          <p:cNvGrpSpPr/>
          <p:nvPr/>
        </p:nvGrpSpPr>
        <p:grpSpPr>
          <a:xfrm>
            <a:off x="6432719" y="1779827"/>
            <a:ext cx="4067243" cy="1569661"/>
            <a:chOff x="1818651" y="2612070"/>
            <a:chExt cx="4067243" cy="156966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1C5BF54-E291-3A48-8F16-A04DD62A1622}"/>
                </a:ext>
              </a:extLst>
            </p:cNvPr>
            <p:cNvGrpSpPr/>
            <p:nvPr/>
          </p:nvGrpSpPr>
          <p:grpSpPr>
            <a:xfrm>
              <a:off x="1818651" y="2612070"/>
              <a:ext cx="4067243" cy="1569661"/>
              <a:chOff x="1651246" y="5145510"/>
              <a:chExt cx="3721224" cy="156966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3CB88F-B707-D240-96ED-0F91B426F444}"/>
                  </a:ext>
                </a:extLst>
              </p:cNvPr>
              <p:cNvSpPr txBox="1"/>
              <p:nvPr/>
            </p:nvSpPr>
            <p:spPr>
              <a:xfrm>
                <a:off x="2629270" y="5145510"/>
                <a:ext cx="27432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00 </a:t>
                </a:r>
              </a:p>
              <a:p>
                <a:r>
                  <a:rPr lang="en-US" altLang="ko-KR" sz="2400" dirty="0"/>
                  <a:t>01  </a:t>
                </a:r>
              </a:p>
              <a:p>
                <a:r>
                  <a:rPr lang="en-US" altLang="ko-KR" sz="2400" dirty="0"/>
                  <a:t>10 </a:t>
                </a:r>
              </a:p>
              <a:p>
                <a:r>
                  <a:rPr lang="en-US" altLang="ko-KR" sz="2400" dirty="0"/>
                  <a:t>11</a:t>
                </a:r>
                <a:endParaRPr lang="ko-KR" altLang="en-US" sz="24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81A363-5D29-7F40-B28B-9A649EEBDB7A}"/>
                  </a:ext>
                </a:extLst>
              </p:cNvPr>
              <p:cNvSpPr txBox="1"/>
              <p:nvPr/>
            </p:nvSpPr>
            <p:spPr>
              <a:xfrm>
                <a:off x="1651246" y="5145511"/>
                <a:ext cx="80786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2bit</a:t>
                </a:r>
              </a:p>
              <a:p>
                <a:r>
                  <a:rPr lang="en-US" altLang="ko-KR" sz="2400" dirty="0"/>
                  <a:t>2bit</a:t>
                </a:r>
              </a:p>
              <a:p>
                <a:r>
                  <a:rPr lang="en-US" altLang="ko-KR" sz="2400" dirty="0"/>
                  <a:t>2bit</a:t>
                </a:r>
              </a:p>
              <a:p>
                <a:r>
                  <a:rPr lang="en-US" altLang="ko-KR" sz="2400" dirty="0"/>
                  <a:t>2bit</a:t>
                </a:r>
                <a:endParaRPr lang="ko-KR" altLang="en-US" sz="2400" dirty="0"/>
              </a:p>
            </p:txBody>
          </p:sp>
        </p:grpSp>
        <p:sp>
          <p:nvSpPr>
            <p:cNvPr id="8" name="화살표: 오른쪽 12">
              <a:extLst>
                <a:ext uri="{FF2B5EF4-FFF2-40B4-BE49-F238E27FC236}">
                  <a16:creationId xmlns:a16="http://schemas.microsoft.com/office/drawing/2014/main" id="{8A98DAAC-6D3F-624E-9243-2D478E0C8818}"/>
                </a:ext>
              </a:extLst>
            </p:cNvPr>
            <p:cNvSpPr/>
            <p:nvPr/>
          </p:nvSpPr>
          <p:spPr>
            <a:xfrm>
              <a:off x="2588421" y="2769833"/>
              <a:ext cx="234678" cy="150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 14">
              <a:extLst>
                <a:ext uri="{FF2B5EF4-FFF2-40B4-BE49-F238E27FC236}">
                  <a16:creationId xmlns:a16="http://schemas.microsoft.com/office/drawing/2014/main" id="{74E14722-75B2-5C43-8655-E323ADD9B246}"/>
                </a:ext>
              </a:extLst>
            </p:cNvPr>
            <p:cNvSpPr/>
            <p:nvPr/>
          </p:nvSpPr>
          <p:spPr>
            <a:xfrm>
              <a:off x="2588421" y="3163433"/>
              <a:ext cx="234678" cy="150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른쪽 15">
              <a:extLst>
                <a:ext uri="{FF2B5EF4-FFF2-40B4-BE49-F238E27FC236}">
                  <a16:creationId xmlns:a16="http://schemas.microsoft.com/office/drawing/2014/main" id="{BE8C1FF4-C0F1-0146-A283-ABFA21C778D2}"/>
                </a:ext>
              </a:extLst>
            </p:cNvPr>
            <p:cNvSpPr/>
            <p:nvPr/>
          </p:nvSpPr>
          <p:spPr>
            <a:xfrm>
              <a:off x="2595462" y="3494583"/>
              <a:ext cx="234678" cy="150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오른쪽 16">
              <a:extLst>
                <a:ext uri="{FF2B5EF4-FFF2-40B4-BE49-F238E27FC236}">
                  <a16:creationId xmlns:a16="http://schemas.microsoft.com/office/drawing/2014/main" id="{BC3BA95C-F26E-5B40-A1C6-5A6BF5ED4735}"/>
                </a:ext>
              </a:extLst>
            </p:cNvPr>
            <p:cNvSpPr/>
            <p:nvPr/>
          </p:nvSpPr>
          <p:spPr>
            <a:xfrm>
              <a:off x="2595462" y="3863572"/>
              <a:ext cx="234678" cy="150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786E9F-1BE2-4B4E-9D66-8F0BB43BD987}"/>
                  </a:ext>
                </a:extLst>
              </p:cNvPr>
              <p:cNvSpPr txBox="1"/>
              <p:nvPr/>
            </p:nvSpPr>
            <p:spPr>
              <a:xfrm>
                <a:off x="213378" y="1263112"/>
                <a:ext cx="10846111" cy="5303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ore-KR" sz="2000" dirty="0"/>
                  <a:t>-bit </a:t>
                </a:r>
                <a:r>
                  <a:rPr kumimoji="1" lang="ko-KR" altLang="en-US" sz="2000" dirty="0"/>
                  <a:t>키를 사용하는 </a:t>
                </a:r>
                <a:r>
                  <a:rPr kumimoji="1" lang="ko-KR" altLang="en-US" sz="2000" dirty="0" err="1"/>
                  <a:t>대칭키</a:t>
                </a:r>
                <a:r>
                  <a:rPr kumimoji="1" lang="ko-KR" altLang="en-US" sz="2000" dirty="0"/>
                  <a:t> 암호의 경우</a:t>
                </a:r>
                <a:r>
                  <a:rPr kumimoji="1" lang="en-US" altLang="ko-KR" sz="2000" dirty="0"/>
                  <a:t>,</a:t>
                </a:r>
                <a:r>
                  <a:rPr kumimoji="1" lang="ko-KR" altLang="en-US" sz="2000" dirty="0"/>
                  <a:t> </a:t>
                </a:r>
                <a:r>
                  <a:rPr kumimoji="1" lang="en-US" altLang="ko-KR" sz="2000" dirty="0"/>
                  <a:t>Brute force</a:t>
                </a:r>
                <a:r>
                  <a:rPr kumimoji="1" lang="ko-KR" altLang="en-US" sz="2000" dirty="0"/>
                  <a:t> 공격에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kumimoji="1"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kumimoji="1"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ko-KR" altLang="en-US" sz="2000" b="1" dirty="0"/>
                  <a:t>번의 </a:t>
                </a:r>
                <a:r>
                  <a:rPr kumimoji="1" lang="en-US" altLang="ko-KR" sz="2000" b="1" dirty="0"/>
                  <a:t>search</a:t>
                </a:r>
                <a:r>
                  <a:rPr kumimoji="1" lang="ko-KR" altLang="en-US" sz="2000" dirty="0"/>
                  <a:t>가 필요</a:t>
                </a:r>
                <a:endParaRPr kumimoji="1"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2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b="1" dirty="0"/>
                  <a:t>Grover search </a:t>
                </a:r>
                <a:r>
                  <a:rPr kumimoji="1" lang="ko-Kore-KR" altLang="en-US" sz="2200" b="1" dirty="0"/>
                  <a:t>알고리즘</a:t>
                </a:r>
                <a:endParaRPr kumimoji="1" lang="en-US" altLang="ko-KR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000" dirty="0"/>
                  <a:t>정렬되지 않은 </a:t>
                </a:r>
                <a14:m>
                  <m:oMath xmlns:m="http://schemas.openxmlformats.org/officeDocument/2006/math"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ko-Kore-KR" altLang="en-US" sz="2000" dirty="0"/>
                  <a:t>개의</a:t>
                </a:r>
                <a:r>
                  <a:rPr kumimoji="1" lang="ko-KR" altLang="en-US" sz="2000" dirty="0"/>
                  <a:t> 데이터 집합에서 특정 데이터를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ko-KR" alt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kumimoji="1" lang="ko-KR" altLang="en-US" sz="2000" dirty="0"/>
                  <a:t>번 만에 찾아내는 양자 알고리즘</a:t>
                </a:r>
                <a:endParaRPr kumimoji="1" lang="en-US" altLang="ko-KR" sz="2000" dirty="0"/>
              </a:p>
              <a:p>
                <a:endParaRPr kumimoji="1" lang="en-US" altLang="ko-KR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000" dirty="0"/>
                  <a:t>Grover search </a:t>
                </a:r>
                <a:r>
                  <a:rPr kumimoji="1" lang="ko-KR" altLang="en-US" sz="2000" dirty="0"/>
                  <a:t>알고리즘을 활용한 </a:t>
                </a:r>
                <a:r>
                  <a:rPr kumimoji="1" lang="en-US" altLang="ko-KR" sz="2000" dirty="0"/>
                  <a:t>Brute force </a:t>
                </a:r>
                <a:r>
                  <a:rPr kumimoji="1" lang="ko-KR" altLang="en-US" sz="2000" dirty="0"/>
                  <a:t>공격의 경우</a:t>
                </a:r>
                <a:r>
                  <a:rPr kumimoji="1" lang="en-US" altLang="ko-KR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1" lang="ko-KR" altLang="en-US" sz="2000" b="1" dirty="0"/>
                  <a:t> 번의 </a:t>
                </a:r>
                <a:r>
                  <a:rPr kumimoji="1" lang="en-US" altLang="ko-KR" sz="2000" b="1" dirty="0"/>
                  <a:t>search </a:t>
                </a:r>
                <a:r>
                  <a:rPr kumimoji="1" lang="ko-KR" altLang="en-US" sz="2000" b="1" dirty="0"/>
                  <a:t>만에 </a:t>
                </a:r>
                <a:r>
                  <a:rPr kumimoji="1" lang="en-US" altLang="ko-KR" sz="2000" b="1" dirty="0"/>
                  <a:t> </a:t>
                </a:r>
              </a:p>
              <a:p>
                <a:r>
                  <a:rPr kumimoji="1" lang="en-US" altLang="ko-KR" sz="2000" b="1" dirty="0"/>
                  <a:t>            </a:t>
                </a:r>
                <a:r>
                  <a:rPr kumimoji="1" lang="ko-KR" altLang="en-US" sz="2000" b="1" dirty="0"/>
                  <a:t>높은 확률로 키를 복구</a:t>
                </a:r>
                <a:r>
                  <a:rPr kumimoji="1" lang="ko-KR" altLang="en-US" sz="2000" dirty="0"/>
                  <a:t>할 수 있음</a:t>
                </a:r>
                <a:endParaRPr kumimoji="1" lang="en-US" altLang="ko-KR" sz="2000" dirty="0"/>
              </a:p>
              <a:p>
                <a:endParaRPr kumimoji="1" lang="en-US" altLang="ko-KR" sz="22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sz="2200" dirty="0"/>
                  <a:t>-bit</a:t>
                </a:r>
                <a:r>
                  <a:rPr kumimoji="1" lang="ko-KR" altLang="en-US" sz="2200" dirty="0"/>
                  <a:t> 보안 강도가 절반인 </a:t>
                </a:r>
                <a14:m>
                  <m:oMath xmlns:m="http://schemas.openxmlformats.org/officeDocument/2006/math">
                    <m:r>
                      <a:rPr kumimoji="1" lang="en-US" altLang="ko-KR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sz="22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kumimoji="1" lang="en-US" altLang="ko-KR" sz="2200" dirty="0"/>
                  <a:t>-</a:t>
                </a:r>
                <a:r>
                  <a:rPr kumimoji="1" lang="ko-KR" altLang="en-US" sz="2200" dirty="0"/>
                  <a:t> </a:t>
                </a:r>
                <a:r>
                  <a:rPr kumimoji="1" lang="en-US" altLang="ko-KR" sz="2200" dirty="0"/>
                  <a:t>bit </a:t>
                </a:r>
                <a:r>
                  <a:rPr kumimoji="1" lang="ko-KR" altLang="en-US" sz="2200" dirty="0"/>
                  <a:t>로 감소</a:t>
                </a:r>
                <a:r>
                  <a:rPr kumimoji="1" lang="en-US" altLang="ko-KR" sz="2200" dirty="0"/>
                  <a:t> </a:t>
                </a:r>
                <a:r>
                  <a:rPr kumimoji="1" lang="ko-KR" altLang="en-US" sz="2200" dirty="0"/>
                  <a:t> </a:t>
                </a:r>
                <a:endParaRPr kumimoji="1" lang="ko-Kore-KR" alt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786E9F-1BE2-4B4E-9D66-8F0BB43BD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78" y="1263112"/>
                <a:ext cx="10846111" cy="5303568"/>
              </a:xfrm>
              <a:prstGeom prst="rect">
                <a:avLst/>
              </a:prstGeom>
              <a:blipFill>
                <a:blip r:embed="rId2"/>
                <a:stretch>
                  <a:fillRect l="-585" t="-718" b="-167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5DE77B9-8CEB-D648-8754-17723609BA8B}"/>
              </a:ext>
            </a:extLst>
          </p:cNvPr>
          <p:cNvSpPr txBox="1"/>
          <p:nvPr/>
        </p:nvSpPr>
        <p:spPr>
          <a:xfrm>
            <a:off x="6151145" y="3414485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2-bit</a:t>
            </a:r>
            <a:r>
              <a:rPr kumimoji="1" lang="ko-KR" altLang="en-US" b="1" dirty="0"/>
              <a:t> 키</a:t>
            </a:r>
            <a:r>
              <a:rPr kumimoji="1" lang="en-US" altLang="ko-KR" b="1" dirty="0"/>
              <a:t>  </a:t>
            </a:r>
            <a:r>
              <a:rPr kumimoji="1" lang="en-US" altLang="ko-KR" b="1" dirty="0">
                <a:sym typeface="Wingdings" pitchFamily="2" charset="2"/>
              </a:rPr>
              <a:t> </a:t>
            </a:r>
            <a:r>
              <a:rPr kumimoji="1" lang="en-US" altLang="ko-KR" b="1" dirty="0"/>
              <a:t> </a:t>
            </a:r>
            <a:endParaRPr kumimoji="1" lang="ko-Kore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3E440A-82AA-1A4C-88F2-F187E0ADC84B}"/>
              </a:ext>
            </a:extLst>
          </p:cNvPr>
          <p:cNvSpPr txBox="1"/>
          <p:nvPr/>
        </p:nvSpPr>
        <p:spPr>
          <a:xfrm>
            <a:off x="1116050" y="2893852"/>
            <a:ext cx="347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Known Plaintext-Ciphertext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Attack</a:t>
            </a:r>
            <a:endParaRPr kumimoji="1" lang="ko-Kore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36DAD0-CC66-B14E-A729-5B71123404B1}"/>
              </a:ext>
            </a:extLst>
          </p:cNvPr>
          <p:cNvSpPr txBox="1"/>
          <p:nvPr/>
        </p:nvSpPr>
        <p:spPr>
          <a:xfrm>
            <a:off x="997550" y="2339152"/>
            <a:ext cx="365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Plaintext </a:t>
            </a:r>
            <a:r>
              <a:rPr kumimoji="1" lang="en-US" altLang="ko-Kore-KR" dirty="0">
                <a:sym typeface="Wingdings" pitchFamily="2" charset="2"/>
              </a:rPr>
              <a:t> Encryption  Ciphertext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BE808F-B206-E540-928E-3BB378D79EC1}"/>
              </a:ext>
            </a:extLst>
          </p:cNvPr>
          <p:cNvSpPr txBox="1"/>
          <p:nvPr/>
        </p:nvSpPr>
        <p:spPr>
          <a:xfrm>
            <a:off x="2422894" y="2033055"/>
            <a:ext cx="63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Key?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AE7D76-23E5-FA42-A016-E28045C1B3CE}"/>
              </a:ext>
            </a:extLst>
          </p:cNvPr>
          <p:cNvSpPr/>
          <p:nvPr/>
        </p:nvSpPr>
        <p:spPr>
          <a:xfrm>
            <a:off x="886702" y="1969047"/>
            <a:ext cx="3849624" cy="8033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D099F7-6990-734E-B98F-AC55F09B82E1}"/>
                  </a:ext>
                </a:extLst>
              </p:cNvPr>
              <p:cNvSpPr txBox="1"/>
              <p:nvPr/>
            </p:nvSpPr>
            <p:spPr>
              <a:xfrm>
                <a:off x="7326869" y="3409884"/>
                <a:ext cx="1316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ko-Kore-KR" altLang="en-US" dirty="0"/>
                  <a:t>번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search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D099F7-6990-734E-B98F-AC55F09B8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869" y="3409884"/>
                <a:ext cx="1316130" cy="369332"/>
              </a:xfrm>
              <a:prstGeom prst="rect">
                <a:avLst/>
              </a:prstGeom>
              <a:blipFill>
                <a:blip r:embed="rId3"/>
                <a:stretch>
                  <a:fillRect t="-10000" r="-2857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215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179A9-3885-436C-97B1-4222FC8D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대칭키</a:t>
            </a:r>
            <a:r>
              <a:rPr lang="ko-KR" altLang="en-US" dirty="0"/>
              <a:t> 암호에 대한 양자 후 보안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C0843F-369B-4D28-82E0-8E039C3AC2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52525"/>
            <a:ext cx="12191999" cy="5603875"/>
          </a:xfrm>
        </p:spPr>
        <p:txBody>
          <a:bodyPr/>
          <a:lstStyle/>
          <a:p>
            <a:r>
              <a:rPr lang="en-US" altLang="ko-KR" b="1" dirty="0"/>
              <a:t>NIST</a:t>
            </a:r>
            <a:r>
              <a:rPr lang="ko-KR" altLang="en-US" b="1" dirty="0"/>
              <a:t>에선 </a:t>
            </a:r>
            <a:r>
              <a:rPr lang="ko-KR" altLang="en-US" b="1" dirty="0" err="1"/>
              <a:t>대칭키</a:t>
            </a:r>
            <a:r>
              <a:rPr lang="ko-KR" altLang="en-US" b="1" dirty="0"/>
              <a:t> 암호에 대해 양자 후 보안 강도를 다음과 같이 분류</a:t>
            </a:r>
            <a:endParaRPr lang="en-US" altLang="ko-KR" b="1" dirty="0"/>
          </a:p>
          <a:p>
            <a:pPr lvl="1"/>
            <a:r>
              <a:rPr lang="en-US" altLang="ko-KR" dirty="0"/>
              <a:t>Level 1: AES-128</a:t>
            </a:r>
            <a:r>
              <a:rPr lang="ko-KR" altLang="en-US" dirty="0"/>
              <a:t>의 </a:t>
            </a:r>
            <a:r>
              <a:rPr lang="en-US" altLang="ko-KR" dirty="0"/>
              <a:t>Grover </a:t>
            </a:r>
            <a:r>
              <a:rPr lang="ko-KR" altLang="en-US" dirty="0"/>
              <a:t>알고리즘 수행에 필요한 비용 이상</a:t>
            </a:r>
            <a:endParaRPr lang="en-US" altLang="ko-KR" dirty="0"/>
          </a:p>
          <a:p>
            <a:pPr lvl="1"/>
            <a:r>
              <a:rPr lang="en-US" altLang="ko-KR" dirty="0"/>
              <a:t>Level 3: AES-192</a:t>
            </a:r>
            <a:r>
              <a:rPr lang="ko-KR" altLang="en-US" dirty="0"/>
              <a:t>의 </a:t>
            </a:r>
            <a:r>
              <a:rPr lang="en-US" altLang="ko-KR" dirty="0"/>
              <a:t>Grover </a:t>
            </a:r>
            <a:r>
              <a:rPr lang="ko-KR" altLang="en-US" dirty="0"/>
              <a:t>알고리즘 수행에 필요한 비용 이상</a:t>
            </a:r>
          </a:p>
          <a:p>
            <a:pPr lvl="1"/>
            <a:r>
              <a:rPr lang="en-US" altLang="ko-KR" dirty="0"/>
              <a:t>Level 5: AES-256</a:t>
            </a:r>
            <a:r>
              <a:rPr lang="ko-KR" altLang="en-US" dirty="0"/>
              <a:t>의 </a:t>
            </a:r>
            <a:r>
              <a:rPr lang="en-US" altLang="ko-KR" dirty="0"/>
              <a:t>Grover </a:t>
            </a:r>
            <a:r>
              <a:rPr lang="ko-KR" altLang="en-US" dirty="0"/>
              <a:t>알고리즘 수행에 필요한 비용 이상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B93A6F-9885-4BBD-91A4-30180C8BC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62" y="3219450"/>
            <a:ext cx="8361193" cy="170785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A56DC9A-F54B-4939-B0B6-991C0E2A7A92}"/>
              </a:ext>
            </a:extLst>
          </p:cNvPr>
          <p:cNvSpPr/>
          <p:nvPr/>
        </p:nvSpPr>
        <p:spPr>
          <a:xfrm>
            <a:off x="3043474" y="3226765"/>
            <a:ext cx="547177" cy="32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DFBDA-962F-47A5-BD35-56740A96A84C}"/>
              </a:ext>
            </a:extLst>
          </p:cNvPr>
          <p:cNvSpPr/>
          <p:nvPr/>
        </p:nvSpPr>
        <p:spPr>
          <a:xfrm>
            <a:off x="3043474" y="3900660"/>
            <a:ext cx="547177" cy="32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4095C2-EF12-4649-837E-59B2FC545426}"/>
              </a:ext>
            </a:extLst>
          </p:cNvPr>
          <p:cNvSpPr/>
          <p:nvPr/>
        </p:nvSpPr>
        <p:spPr>
          <a:xfrm>
            <a:off x="3043474" y="4574555"/>
            <a:ext cx="547177" cy="32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0FC376-98BA-4444-945F-4F6293C79A5B}"/>
              </a:ext>
            </a:extLst>
          </p:cNvPr>
          <p:cNvSpPr/>
          <p:nvPr/>
        </p:nvSpPr>
        <p:spPr>
          <a:xfrm>
            <a:off x="1581997" y="5001474"/>
            <a:ext cx="547177" cy="32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878BBB-E053-4240-A05F-0AA931CBFF4D}"/>
              </a:ext>
            </a:extLst>
          </p:cNvPr>
          <p:cNvSpPr/>
          <p:nvPr/>
        </p:nvSpPr>
        <p:spPr>
          <a:xfrm>
            <a:off x="2129173" y="4966323"/>
            <a:ext cx="95067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= Total gates X Total Depth</a:t>
            </a:r>
            <a:r>
              <a:rPr lang="ko-KR" altLang="en-US"/>
              <a:t> 계산 방식을 따름</a:t>
            </a:r>
            <a:r>
              <a:rPr lang="en-US" altLang="ko-KR"/>
              <a:t>,</a:t>
            </a:r>
            <a:r>
              <a:rPr lang="ko-KR" altLang="en-US"/>
              <a:t> 여기서 큐빗은</a:t>
            </a:r>
            <a:r>
              <a:rPr lang="en-US" altLang="ko-KR"/>
              <a:t> </a:t>
            </a:r>
            <a:r>
              <a:rPr lang="ko-KR" altLang="en-US"/>
              <a:t>고려하지 않음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BD08A4-BD73-4AB1-8EFB-285767D19593}"/>
              </a:ext>
            </a:extLst>
          </p:cNvPr>
          <p:cNvSpPr/>
          <p:nvPr/>
        </p:nvSpPr>
        <p:spPr>
          <a:xfrm>
            <a:off x="-188260" y="5643941"/>
            <a:ext cx="12192001" cy="669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다음 연구를 기준점으로 하고 있음 </a:t>
            </a:r>
            <a:r>
              <a:rPr lang="en-US" altLang="ko-KR" dirty="0"/>
              <a:t>(</a:t>
            </a:r>
            <a:r>
              <a:rPr lang="en" altLang="ko-Kore-KR" dirty="0"/>
              <a:t>Applying Grover’s algorithm to AES: quantum resource estimates, </a:t>
            </a:r>
            <a:r>
              <a:rPr lang="en-US" altLang="ko-Kore-KR" dirty="0"/>
              <a:t>PQCrypto’16</a:t>
            </a:r>
            <a:r>
              <a:rPr lang="en" altLang="ko-Kore-KR" dirty="0"/>
              <a:t>)</a:t>
            </a:r>
            <a:endParaRPr lang="en-US" altLang="ko-Kore-KR" dirty="0"/>
          </a:p>
          <a:p>
            <a:r>
              <a:rPr lang="ko-KR" altLang="en-US" dirty="0"/>
              <a:t>           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47731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EBD5920A-7EF2-C646-A7BB-7DFC5537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 err="1"/>
              <a:t>Grassl’s</a:t>
            </a:r>
            <a:r>
              <a:rPr lang="en-US" altLang="ko-Kore-KR" dirty="0"/>
              <a:t> Implementation(2016)</a:t>
            </a:r>
            <a:endParaRPr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5E909E-B05E-9C44-A374-A78295EFC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64" y="1332354"/>
            <a:ext cx="5687658" cy="1728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26B8CA-2B7B-CD46-B84C-0EECA610169F}"/>
              </a:ext>
            </a:extLst>
          </p:cNvPr>
          <p:cNvSpPr txBox="1"/>
          <p:nvPr/>
        </p:nvSpPr>
        <p:spPr>
          <a:xfrm>
            <a:off x="411920" y="3346129"/>
            <a:ext cx="362567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최초의 </a:t>
            </a:r>
            <a:r>
              <a:rPr kumimoji="1" lang="en-US" altLang="ko-Kore-KR" dirty="0"/>
              <a:t>AES</a:t>
            </a:r>
            <a:r>
              <a:rPr kumimoji="1" lang="ko-KR" altLang="en-US" dirty="0"/>
              <a:t> 양자 회로 구현 논문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NIST</a:t>
            </a:r>
            <a:r>
              <a:rPr kumimoji="1" lang="ko-KR" altLang="en-US" dirty="0"/>
              <a:t>에서 인용하고 있음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168A1A-B5C7-6D40-9775-88E7185A3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60" y="4330419"/>
            <a:ext cx="5409201" cy="141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8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680443-49E4-C045-8C42-A4519B11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356" y="4322910"/>
            <a:ext cx="6256424" cy="1898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A425FD-628B-3747-9131-92F8B56B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76" y="3021620"/>
            <a:ext cx="4323665" cy="3199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86AAA1B6-67D8-FD40-90E6-A406334C8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Grassl’s</a:t>
            </a:r>
            <a:r>
              <a:rPr lang="en-US" altLang="ko-Kore-KR" dirty="0"/>
              <a:t> Implementation(2016)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ADC53A-9D0D-4E44-BD74-A91F61ED3698}"/>
              </a:ext>
            </a:extLst>
          </p:cNvPr>
          <p:cNvSpPr txBox="1"/>
          <p:nvPr/>
        </p:nvSpPr>
        <p:spPr>
          <a:xfrm>
            <a:off x="320040" y="1314303"/>
            <a:ext cx="63145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유한체</a:t>
            </a:r>
            <a:r>
              <a:rPr kumimoji="1" lang="ko-KR" altLang="en-US" dirty="0"/>
              <a:t> 연산 구조의 </a:t>
            </a:r>
            <a:r>
              <a:rPr kumimoji="1" lang="en-US" altLang="ko-KR" dirty="0" err="1"/>
              <a:t>Sbox</a:t>
            </a:r>
            <a:r>
              <a:rPr kumimoji="1" lang="en-US" altLang="ko-KR" dirty="0"/>
              <a:t> </a:t>
            </a:r>
            <a:r>
              <a:rPr kumimoji="1" lang="ko-KR" altLang="en-US" dirty="0"/>
              <a:t>양자 회로 구현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비효율적인 </a:t>
            </a:r>
            <a:r>
              <a:rPr kumimoji="1" lang="en-US" altLang="ko-KR" dirty="0" err="1"/>
              <a:t>Sbox</a:t>
            </a:r>
            <a:r>
              <a:rPr kumimoji="1" lang="en-US" altLang="ko-KR" dirty="0"/>
              <a:t> </a:t>
            </a:r>
            <a:r>
              <a:rPr kumimoji="1" lang="ko-KR" altLang="en-US" dirty="0"/>
              <a:t>양자 회로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Zig-zag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큐비트를</a:t>
            </a:r>
            <a:r>
              <a:rPr kumimoji="1" lang="ko-KR" altLang="en-US" dirty="0"/>
              <a:t> 줄이는 방식을 선택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S-box </a:t>
            </a:r>
            <a:r>
              <a:rPr kumimoji="1" lang="ko-KR" altLang="en-US" dirty="0"/>
              <a:t>출력때문에 </a:t>
            </a:r>
            <a:r>
              <a:rPr kumimoji="1" lang="en-US" altLang="ko-KR" dirty="0"/>
              <a:t>architecture</a:t>
            </a:r>
            <a:r>
              <a:rPr kumimoji="1" lang="ko-KR" altLang="en-US" dirty="0"/>
              <a:t>에 대한 선택지가 존재함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32747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EBD5920A-7EF2-C646-A7BB-7DFC5537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 err="1"/>
              <a:t>Langenberg’s</a:t>
            </a:r>
            <a:r>
              <a:rPr lang="en-US" altLang="ko-Kore-KR" dirty="0"/>
              <a:t> Implementation(2020)</a:t>
            </a:r>
            <a:endParaRPr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CDC17C-29E3-5A42-97B3-EFE000FA5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01" y="1389596"/>
            <a:ext cx="5687658" cy="30153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0A53EE-9178-1445-9671-7DFAC44DDFF0}"/>
              </a:ext>
            </a:extLst>
          </p:cNvPr>
          <p:cNvSpPr txBox="1"/>
          <p:nvPr/>
        </p:nvSpPr>
        <p:spPr>
          <a:xfrm>
            <a:off x="534701" y="4640580"/>
            <a:ext cx="51591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큐비트를</a:t>
            </a:r>
            <a:r>
              <a:rPr kumimoji="1" lang="ko-KR" altLang="en-US" dirty="0"/>
              <a:t> 최소화 하는 방식의 구현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Sbox</a:t>
            </a:r>
            <a:r>
              <a:rPr kumimoji="1" lang="ko-KR" altLang="en-US" dirty="0"/>
              <a:t> 양자 회로 구현에 필요한 </a:t>
            </a:r>
            <a:r>
              <a:rPr kumimoji="1" lang="ko-KR" altLang="en-US" dirty="0" err="1"/>
              <a:t>큐비트를</a:t>
            </a:r>
            <a:r>
              <a:rPr kumimoji="1" lang="ko-KR" altLang="en-US" dirty="0"/>
              <a:t> 최소화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Grassl</a:t>
            </a:r>
            <a:r>
              <a:rPr kumimoji="1" lang="en-US" altLang="ko-KR" dirty="0"/>
              <a:t>(2016)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Zig-zag</a:t>
            </a:r>
            <a:r>
              <a:rPr kumimoji="1" lang="ko-KR" altLang="en-US" dirty="0"/>
              <a:t> 방식을 그대로 따름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D9863F-74EE-A446-9572-E7FEB46F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339" y="4493349"/>
            <a:ext cx="4700544" cy="176000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5011492-9F82-7042-A035-EF29AF52028A}"/>
              </a:ext>
            </a:extLst>
          </p:cNvPr>
          <p:cNvCxnSpPr/>
          <p:nvPr/>
        </p:nvCxnSpPr>
        <p:spPr>
          <a:xfrm>
            <a:off x="5699342" y="5354877"/>
            <a:ext cx="1027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169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686</Words>
  <Application>Microsoft Macintosh PowerPoint</Application>
  <PresentationFormat>와이드스크린</PresentationFormat>
  <Paragraphs>177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Calibri</vt:lpstr>
      <vt:lpstr>Calibri Light</vt:lpstr>
      <vt:lpstr>Cambria Math</vt:lpstr>
      <vt:lpstr>Office 테마</vt:lpstr>
      <vt:lpstr>AES 양자 회로 구현 동향</vt:lpstr>
      <vt:lpstr>Quantum Computer</vt:lpstr>
      <vt:lpstr>Quantum Algorithm </vt:lpstr>
      <vt:lpstr>현대 암호의 위기</vt:lpstr>
      <vt:lpstr>PowerPoint 프레젠테이션</vt:lpstr>
      <vt:lpstr>대칭키 암호에 대한 양자 후 보안 분석</vt:lpstr>
      <vt:lpstr>Grassl’s Implementation(2016)</vt:lpstr>
      <vt:lpstr>Grassl’s Implementation(2016)</vt:lpstr>
      <vt:lpstr>Langenberg’s Implementation(2020)</vt:lpstr>
      <vt:lpstr>Langenberg’s Implementation(2020)</vt:lpstr>
      <vt:lpstr>Langenberg’s Implementation(2020)</vt:lpstr>
      <vt:lpstr>Langenberg’s Implementation(2020)</vt:lpstr>
      <vt:lpstr>Zou’s Implementation(ASIACRYPT 2020)</vt:lpstr>
      <vt:lpstr>AES Implementations(2016~2020)</vt:lpstr>
      <vt:lpstr>Jaques’s Implementation(EUROCRYPT 2020)</vt:lpstr>
      <vt:lpstr>Jaques’s Implementation(EUROCRYPT 2020)</vt:lpstr>
      <vt:lpstr>Jaques’s Implementation(EUROCRYPT 2020)</vt:lpstr>
      <vt:lpstr>Improved AES Quantum Circuit (Ours)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AES 양자 회로 구현 동향</dc:title>
  <dc:creator>장경배</dc:creator>
  <cp:lastModifiedBy>장경배</cp:lastModifiedBy>
  <cp:revision>2</cp:revision>
  <dcterms:created xsi:type="dcterms:W3CDTF">2022-05-12T08:51:38Z</dcterms:created>
  <dcterms:modified xsi:type="dcterms:W3CDTF">2022-05-12T09:02:29Z</dcterms:modified>
</cp:coreProperties>
</file>